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39"/>
  </p:notesMasterIdLst>
  <p:sldIdLst>
    <p:sldId id="291" r:id="rId2"/>
    <p:sldId id="301" r:id="rId3"/>
    <p:sldId id="296" r:id="rId4"/>
    <p:sldId id="297" r:id="rId5"/>
    <p:sldId id="257" r:id="rId6"/>
    <p:sldId id="259" r:id="rId7"/>
    <p:sldId id="261" r:id="rId8"/>
    <p:sldId id="262" r:id="rId9"/>
    <p:sldId id="263" r:id="rId10"/>
    <p:sldId id="264" r:id="rId11"/>
    <p:sldId id="265" r:id="rId12"/>
    <p:sldId id="266" r:id="rId13"/>
    <p:sldId id="267" r:id="rId14"/>
    <p:sldId id="268" r:id="rId15"/>
    <p:sldId id="269" r:id="rId16"/>
    <p:sldId id="298" r:id="rId17"/>
    <p:sldId id="270" r:id="rId18"/>
    <p:sldId id="271" r:id="rId19"/>
    <p:sldId id="272" r:id="rId20"/>
    <p:sldId id="299" r:id="rId21"/>
    <p:sldId id="273" r:id="rId22"/>
    <p:sldId id="274" r:id="rId23"/>
    <p:sldId id="278" r:id="rId24"/>
    <p:sldId id="279" r:id="rId25"/>
    <p:sldId id="280" r:id="rId26"/>
    <p:sldId id="295" r:id="rId27"/>
    <p:sldId id="282" r:id="rId28"/>
    <p:sldId id="283" r:id="rId29"/>
    <p:sldId id="294" r:id="rId30"/>
    <p:sldId id="300" r:id="rId31"/>
    <p:sldId id="302" r:id="rId32"/>
    <p:sldId id="287" r:id="rId33"/>
    <p:sldId id="288" r:id="rId34"/>
    <p:sldId id="289" r:id="rId35"/>
    <p:sldId id="256" r:id="rId36"/>
    <p:sldId id="293" r:id="rId37"/>
    <p:sldId id="290" r:id="rId38"/>
  </p:sldIdLst>
  <p:sldSz cx="9144000" cy="6858000" type="screen4x3"/>
  <p:notesSz cx="6797675" cy="9926638"/>
  <p:embeddedFontLst>
    <p:embeddedFont>
      <p:font typeface="Bradley Hand ITC" panose="03070402050302030203" pitchFamily="66" charset="0"/>
      <p:regular r:id="rId40"/>
    </p:embeddedFont>
    <p:embeddedFont>
      <p:font typeface="Comic Sans MS" panose="030F0702030302020204" pitchFamily="66" charset="0"/>
      <p:regular r:id="rId41"/>
      <p:bold r:id="rId42"/>
      <p:italic r:id="rId43"/>
      <p:boldItalic r:id="rId44"/>
    </p:embeddedFont>
    <p:embeddedFont>
      <p:font typeface="Garamond" panose="02020404030301010803" pitchFamily="18" charset="0"/>
      <p:regular r:id="rId45"/>
      <p:bold r:id="rId46"/>
      <p:italic r:id="rId47"/>
    </p:embeddedFont>
    <p:embeddedFont>
      <p:font typeface="Verdana" panose="020B060403050404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3127">
          <p15:clr>
            <a:srgbClr val="000000"/>
          </p15:clr>
        </p15:guide>
        <p15:guide id="2" pos="2141">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NVNZbzNLTNOVjFhfh/VJHM8tP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A13E84-6679-42AF-BFD1-C1E8F2AB3CF6}">
  <a:tblStyle styleId="{16A13E84-6679-42AF-BFD1-C1E8F2AB3CF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61" autoAdjust="0"/>
    <p:restoredTop sz="94660"/>
  </p:normalViewPr>
  <p:slideViewPr>
    <p:cSldViewPr snapToGrid="0">
      <p:cViewPr varScale="1">
        <p:scale>
          <a:sx n="108" d="100"/>
          <a:sy n="108" d="100"/>
        </p:scale>
        <p:origin x="2052" y="10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812" cy="496887"/>
          </a:xfrm>
          <a:prstGeom prst="rect">
            <a:avLst/>
          </a:prstGeom>
          <a:noFill/>
          <a:ln>
            <a:noFill/>
          </a:ln>
        </p:spPr>
        <p:txBody>
          <a:bodyPr spcFirstLastPara="1" wrap="square" lIns="91250" tIns="45625" rIns="91250" bIns="45625"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2862" y="0"/>
            <a:ext cx="2944812" cy="496887"/>
          </a:xfrm>
          <a:prstGeom prst="rect">
            <a:avLst/>
          </a:prstGeom>
          <a:noFill/>
          <a:ln>
            <a:noFill/>
          </a:ln>
        </p:spPr>
        <p:txBody>
          <a:bodyPr spcFirstLastPara="1" wrap="square" lIns="91250" tIns="45625" rIns="91250" bIns="45625"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9162" y="744537"/>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6462" y="4714875"/>
            <a:ext cx="4984750" cy="4467225"/>
          </a:xfrm>
          <a:prstGeom prst="rect">
            <a:avLst/>
          </a:prstGeom>
          <a:noFill/>
          <a:ln>
            <a:noFill/>
          </a:ln>
        </p:spPr>
        <p:txBody>
          <a:bodyPr spcFirstLastPara="1" wrap="square" lIns="91250" tIns="45625" rIns="91250" bIns="456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29750"/>
            <a:ext cx="2944812" cy="496887"/>
          </a:xfrm>
          <a:prstGeom prst="rect">
            <a:avLst/>
          </a:prstGeom>
          <a:noFill/>
          <a:ln>
            <a:noFill/>
          </a:ln>
        </p:spPr>
        <p:txBody>
          <a:bodyPr spcFirstLastPara="1" wrap="square" lIns="91250" tIns="45625" rIns="91250" bIns="45625"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2862" y="9429750"/>
            <a:ext cx="2944812" cy="496887"/>
          </a:xfrm>
          <a:prstGeom prst="rect">
            <a:avLst/>
          </a:prstGeom>
          <a:noFill/>
          <a:ln>
            <a:noFill/>
          </a:ln>
        </p:spPr>
        <p:txBody>
          <a:bodyPr spcFirstLastPara="1" wrap="square" lIns="91250" tIns="45625" rIns="91250" bIns="45625"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extLst>
      <p:ext uri="{BB962C8B-B14F-4D97-AF65-F5344CB8AC3E}">
        <p14:creationId xmlns:p14="http://schemas.microsoft.com/office/powerpoint/2010/main" val="35584521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133" name="Google Shape;133;p2: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232" name="Google Shape;232;p16: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238" name="Google Shape;238;p17: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258" name="Google Shape;258;p19: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351" name="Google Shape;351;p23: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4: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357" name="Google Shape;357;p24: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5: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364" name="Google Shape;364;p25: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145" name="Google Shape;145;p4: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7: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380" name="Google Shape;380;p27: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8: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386" name="Google Shape;386;p28: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smtClean="0">
                <a:solidFill>
                  <a:srgbClr val="000000"/>
                </a:solidFill>
                <a:latin typeface="Times New Roman"/>
                <a:ea typeface="Times New Roman"/>
                <a:cs typeface="Times New Roman"/>
                <a:sym typeface="Times New Roman"/>
              </a:rPr>
              <a:t>29</a:t>
            </a:fld>
            <a:endParaRPr lang="en-US"/>
          </a:p>
        </p:txBody>
      </p:sp>
    </p:spTree>
    <p:extLst>
      <p:ext uri="{BB962C8B-B14F-4D97-AF65-F5344CB8AC3E}">
        <p14:creationId xmlns:p14="http://schemas.microsoft.com/office/powerpoint/2010/main" val="169739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5: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438" name="Google Shape;438;p35: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177" name="Google Shape;177;p9: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p:nvPr/>
        </p:nvSpPr>
        <p:spPr>
          <a:xfrm>
            <a:off x="3852862" y="9429750"/>
            <a:ext cx="2944812" cy="496887"/>
          </a:xfrm>
          <a:prstGeom prst="rect">
            <a:avLst/>
          </a:prstGeom>
          <a:noFill/>
          <a:ln>
            <a:noFill/>
          </a:ln>
        </p:spPr>
        <p:txBody>
          <a:bodyPr spcFirstLastPara="1" wrap="square" lIns="91250" tIns="45625" rIns="91250" bIns="45625" anchor="b"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a:solidFill>
                  <a:srgbClr val="000000"/>
                </a:solidFill>
                <a:latin typeface="Arial"/>
                <a:ea typeface="Arial"/>
                <a:cs typeface="Arial"/>
                <a:sym typeface="Arial"/>
              </a:rPr>
              <a:t>12</a:t>
            </a:fld>
            <a:endParaRPr/>
          </a:p>
        </p:txBody>
      </p:sp>
      <p:sp>
        <p:nvSpPr>
          <p:cNvPr id="196" name="Google Shape;196;p11: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1:notes"/>
          <p:cNvSpPr txBox="1">
            <a:spLocks noGrp="1"/>
          </p:cNvSpPr>
          <p:nvPr>
            <p:ph type="body" idx="1"/>
          </p:nvPr>
        </p:nvSpPr>
        <p:spPr>
          <a:xfrm>
            <a:off x="906462" y="4714875"/>
            <a:ext cx="4984750" cy="4467225"/>
          </a:xfrm>
          <a:prstGeom prst="rect">
            <a:avLst/>
          </a:prstGeom>
          <a:noFill/>
          <a:ln>
            <a:noFill/>
          </a:ln>
        </p:spPr>
        <p:txBody>
          <a:bodyPr spcFirstLastPara="1" wrap="square" lIns="91250" tIns="45625" rIns="91250" bIns="456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906462" y="4714875"/>
            <a:ext cx="4984750" cy="4467225"/>
          </a:xfrm>
          <a:prstGeom prst="rect">
            <a:avLst/>
          </a:prstGeom>
        </p:spPr>
        <p:txBody>
          <a:bodyPr spcFirstLastPara="1" wrap="square" lIns="91250" tIns="45625" rIns="91250" bIns="45625"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919163"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3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38" name="Google Shape;38;p3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61950" algn="l">
              <a:spcBef>
                <a:spcPts val="560"/>
              </a:spcBef>
              <a:spcAft>
                <a:spcPts val="0"/>
              </a:spcAft>
              <a:buSzPts val="2100"/>
              <a:buChar char="■"/>
              <a:defRPr sz="2800"/>
            </a:lvl2pPr>
            <a:lvl3pPr marL="1371600" lvl="2" indent="-327660" algn="l">
              <a:spcBef>
                <a:spcPts val="480"/>
              </a:spcBef>
              <a:spcAft>
                <a:spcPts val="0"/>
              </a:spcAft>
              <a:buSzPts val="1560"/>
              <a:buChar char="🞐"/>
              <a:defRPr sz="2400"/>
            </a:lvl3pPr>
            <a:lvl4pPr marL="1828800" lvl="3" indent="-355600" algn="l">
              <a:spcBef>
                <a:spcPts val="400"/>
              </a:spcBef>
              <a:spcAft>
                <a:spcPts val="0"/>
              </a:spcAft>
              <a:buSzPts val="2000"/>
              <a:buChar char="▪"/>
              <a:defRPr sz="2000"/>
            </a:lvl4pPr>
            <a:lvl5pPr marL="2286000" lvl="4" indent="-330200" algn="l">
              <a:spcBef>
                <a:spcPts val="400"/>
              </a:spcBef>
              <a:spcAft>
                <a:spcPts val="0"/>
              </a:spcAft>
              <a:buSzPts val="1600"/>
              <a:buChar char="▪"/>
              <a:defRPr sz="2000"/>
            </a:lvl5pPr>
            <a:lvl6pPr marL="2743200" lvl="5" indent="-330200" algn="l">
              <a:spcBef>
                <a:spcPts val="400"/>
              </a:spcBef>
              <a:spcAft>
                <a:spcPts val="0"/>
              </a:spcAft>
              <a:buSzPts val="1600"/>
              <a:buChar char="▪"/>
              <a:defRPr sz="2000"/>
            </a:lvl6pPr>
            <a:lvl7pPr marL="3200400" lvl="6" indent="-330200" algn="l">
              <a:spcBef>
                <a:spcPts val="400"/>
              </a:spcBef>
              <a:spcAft>
                <a:spcPts val="0"/>
              </a:spcAft>
              <a:buSzPts val="1600"/>
              <a:buChar char="▪"/>
              <a:defRPr sz="2000"/>
            </a:lvl7pPr>
            <a:lvl8pPr marL="3657600" lvl="7" indent="-330200" algn="l">
              <a:spcBef>
                <a:spcPts val="400"/>
              </a:spcBef>
              <a:spcAft>
                <a:spcPts val="0"/>
              </a:spcAft>
              <a:buSzPts val="1600"/>
              <a:buChar char="▪"/>
              <a:defRPr sz="2000"/>
            </a:lvl8pPr>
            <a:lvl9pPr marL="4114800" lvl="8" indent="-330200" algn="l">
              <a:spcBef>
                <a:spcPts val="400"/>
              </a:spcBef>
              <a:spcAft>
                <a:spcPts val="0"/>
              </a:spcAft>
              <a:buSzPts val="1600"/>
              <a:buChar char="▪"/>
              <a:defRPr sz="2000"/>
            </a:lvl9pPr>
          </a:lstStyle>
          <a:p>
            <a:endParaRPr/>
          </a:p>
        </p:txBody>
      </p:sp>
      <p:sp>
        <p:nvSpPr>
          <p:cNvPr id="91" name="Google Shape;91;p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92" name="Google Shape;92;p4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4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Google Shape;101;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103" name="Google Shape;103;p5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104" name="Google Shape;104;p5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105" name="Google Shape;105;p5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106" name="Google Shape;106;p5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5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1"/>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112" name="Google Shape;112;p51"/>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113" name="Google Shape;113;p5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5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35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120"/>
              <a:buNone/>
              <a:defRPr sz="1400"/>
            </a:lvl5pPr>
            <a:lvl6pPr marL="2743200" lvl="5" indent="-228600" algn="l">
              <a:spcBef>
                <a:spcPts val="280"/>
              </a:spcBef>
              <a:spcAft>
                <a:spcPts val="0"/>
              </a:spcAft>
              <a:buSzPts val="1120"/>
              <a:buNone/>
              <a:defRPr sz="1400"/>
            </a:lvl6pPr>
            <a:lvl7pPr marL="3200400" lvl="6" indent="-228600" algn="l">
              <a:spcBef>
                <a:spcPts val="280"/>
              </a:spcBef>
              <a:spcAft>
                <a:spcPts val="0"/>
              </a:spcAft>
              <a:buSzPts val="1120"/>
              <a:buNone/>
              <a:defRPr sz="1400"/>
            </a:lvl7pPr>
            <a:lvl8pPr marL="3657600" lvl="7" indent="-228600" algn="l">
              <a:spcBef>
                <a:spcPts val="280"/>
              </a:spcBef>
              <a:spcAft>
                <a:spcPts val="0"/>
              </a:spcAft>
              <a:buSzPts val="1120"/>
              <a:buNone/>
              <a:defRPr sz="1400"/>
            </a:lvl8pPr>
            <a:lvl9pPr marL="4114800" lvl="8" indent="-228600" algn="l">
              <a:spcBef>
                <a:spcPts val="280"/>
              </a:spcBef>
              <a:spcAft>
                <a:spcPts val="0"/>
              </a:spcAft>
              <a:buSzPts val="1120"/>
              <a:buNone/>
              <a:defRPr sz="1400"/>
            </a:lvl9pPr>
          </a:lstStyle>
          <a:p>
            <a:endParaRPr/>
          </a:p>
        </p:txBody>
      </p:sp>
      <p:sp>
        <p:nvSpPr>
          <p:cNvPr id="119" name="Google Shape;119;p5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5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37"/>
          <p:cNvSpPr txBox="1">
            <a:spLocks noGrp="1"/>
          </p:cNvSpPr>
          <p:nvPr>
            <p:ph type="ctrTitle"/>
          </p:nvPr>
        </p:nvSpPr>
        <p:spPr>
          <a:xfrm>
            <a:off x="685800" y="685800"/>
            <a:ext cx="7772400" cy="2127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7"/>
          <p:cNvSpPr txBox="1">
            <a:spLocks noGrp="1"/>
          </p:cNvSpPr>
          <p:nvPr>
            <p:ph type="subTitle" idx="1"/>
          </p:nvPr>
        </p:nvSpPr>
        <p:spPr>
          <a:xfrm>
            <a:off x="1371600" y="3270250"/>
            <a:ext cx="6400800" cy="2209800"/>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SzPts val="2100"/>
              <a:buFont typeface="Noto Sans Symbols"/>
              <a:buNone/>
              <a:defRPr/>
            </a:lvl1pPr>
            <a:lvl2pPr lvl="1" algn="l">
              <a:spcBef>
                <a:spcPts val="360"/>
              </a:spcBef>
              <a:spcAft>
                <a:spcPts val="0"/>
              </a:spcAft>
              <a:buSzPts val="1350"/>
              <a:buChar char="■"/>
              <a:defRPr/>
            </a:lvl2pPr>
            <a:lvl3pPr lvl="2" algn="l">
              <a:spcBef>
                <a:spcPts val="360"/>
              </a:spcBef>
              <a:spcAft>
                <a:spcPts val="0"/>
              </a:spcAft>
              <a:buSzPts val="1170"/>
              <a:buChar char="🞐"/>
              <a:defRPr/>
            </a:lvl3pPr>
            <a:lvl4pPr lvl="3" algn="l">
              <a:spcBef>
                <a:spcPts val="360"/>
              </a:spcBef>
              <a:spcAft>
                <a:spcPts val="0"/>
              </a:spcAft>
              <a:buSzPts val="180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a:endParaRPr/>
          </a:p>
        </p:txBody>
      </p:sp>
      <p:sp>
        <p:nvSpPr>
          <p:cNvPr id="22" name="Google Shape;22;p3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905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4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45"/>
        <p:cNvGrpSpPr/>
        <p:nvPr/>
      </p:nvGrpSpPr>
      <p:grpSpPr>
        <a:xfrm>
          <a:off x="0" y="0"/>
          <a:ext cx="0" cy="0"/>
          <a:chOff x="0" y="0"/>
          <a:chExt cx="0" cy="0"/>
        </a:xfrm>
      </p:grpSpPr>
      <p:sp>
        <p:nvSpPr>
          <p:cNvPr id="46" name="Google Shape;46;p41"/>
          <p:cNvSpPr txBox="1">
            <a:spLocks noGrp="1"/>
          </p:cNvSpPr>
          <p:nvPr>
            <p:ph type="body" idx="1"/>
          </p:nvPr>
        </p:nvSpPr>
        <p:spPr>
          <a:xfrm>
            <a:off x="457200" y="277813"/>
            <a:ext cx="8229600" cy="5853112"/>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47" name="Google Shape;47;p4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53" name="Google Shape;53;p42"/>
          <p:cNvSpPr txBox="1">
            <a:spLocks noGrp="1"/>
          </p:cNvSpPr>
          <p:nvPr>
            <p:ph type="body" idx="2"/>
          </p:nvPr>
        </p:nvSpPr>
        <p:spPr>
          <a:xfrm>
            <a:off x="4648200" y="1600200"/>
            <a:ext cx="4038600" cy="2189163"/>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54" name="Google Shape;54;p42"/>
          <p:cNvSpPr txBox="1">
            <a:spLocks noGrp="1"/>
          </p:cNvSpPr>
          <p:nvPr>
            <p:ph type="body" idx="3"/>
          </p:nvPr>
        </p:nvSpPr>
        <p:spPr>
          <a:xfrm>
            <a:off x="4648200" y="3941763"/>
            <a:ext cx="4038600" cy="2189162"/>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55" name="Google Shape;55;p4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63"/>
        <p:cNvGrpSpPr/>
        <p:nvPr/>
      </p:nvGrpSpPr>
      <p:grpSpPr>
        <a:xfrm>
          <a:off x="0" y="0"/>
          <a:ext cx="0" cy="0"/>
          <a:chOff x="0" y="0"/>
          <a:chExt cx="0" cy="0"/>
        </a:xfrm>
      </p:grpSpPr>
      <p:sp>
        <p:nvSpPr>
          <p:cNvPr id="64" name="Google Shape;64;p44"/>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4"/>
          <p:cNvSpPr>
            <a:spLocks noGrp="1"/>
          </p:cNvSpPr>
          <p:nvPr>
            <p:ph type="dgm" idx="2"/>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R="0" lvl="0" algn="l" rtl="0">
              <a:spcBef>
                <a:spcPts val="560"/>
              </a:spcBef>
              <a:spcAft>
                <a:spcPts val="0"/>
              </a:spcAft>
              <a:buClr>
                <a:schemeClr val="lt2"/>
              </a:buClr>
              <a:buSzPts val="2100"/>
              <a:buFont typeface="Noto Sans Symbols"/>
              <a:buChar char="🞐"/>
              <a:defRPr sz="2800">
                <a:solidFill>
                  <a:schemeClr val="dk1"/>
                </a:solidFill>
                <a:latin typeface="Verdana"/>
                <a:ea typeface="Verdana"/>
                <a:cs typeface="Verdana"/>
                <a:sym typeface="Verdana"/>
              </a:defRPr>
            </a:lvl1pPr>
            <a:lvl2pPr marR="0" lvl="1"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R="0" lvl="2"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R="0" lvl="3"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R="0" lvl="4"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R="0" lvl="5"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R="0" lvl="6"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R="0" lvl="7"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R="0" lvl="8"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66" name="Google Shape;66;p4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45"/>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72" name="Google Shape;72;p4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4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78" name="Google Shape;78;p4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2"/>
              </a:buClr>
              <a:buSzPts val="2400"/>
              <a:buFont typeface="Noto Sans Symbols"/>
              <a:buNone/>
              <a:defRPr sz="3200">
                <a:solidFill>
                  <a:schemeClr val="dk1"/>
                </a:solidFill>
                <a:latin typeface="Verdana"/>
                <a:ea typeface="Verdana"/>
                <a:cs typeface="Verdana"/>
                <a:sym typeface="Verdana"/>
              </a:defRPr>
            </a:lvl1pPr>
            <a:lvl2pPr marR="0" lvl="1" algn="l" rtl="0">
              <a:spcBef>
                <a:spcPts val="560"/>
              </a:spcBef>
              <a:spcAft>
                <a:spcPts val="0"/>
              </a:spcAft>
              <a:buClr>
                <a:schemeClr val="dk2"/>
              </a:buClr>
              <a:buSzPts val="2100"/>
              <a:buFont typeface="Noto Sans Symbols"/>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accent1"/>
              </a:buClr>
              <a:buSzPts val="1560"/>
              <a:buFont typeface="Noto Sans Symbols"/>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lt2"/>
              </a:buClr>
              <a:buSzPts val="2000"/>
              <a:buFont typeface="Noto Sans Symbols"/>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9pPr>
          </a:lstStyle>
          <a:p>
            <a:endParaRPr/>
          </a:p>
        </p:txBody>
      </p:sp>
      <p:sp>
        <p:nvSpPr>
          <p:cNvPr id="84" name="Google Shape;84;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85" name="Google Shape;85;p4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27" name="Google Shape;27;p38"/>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28" name="Google Shape;28;p3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0" name="Google Shape;30;p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31" name="Google Shape;31;p38"/>
          <p:cNvSpPr txBox="1"/>
          <p:nvPr/>
        </p:nvSpPr>
        <p:spPr>
          <a:xfrm>
            <a:off x="0" y="0"/>
            <a:ext cx="228600" cy="228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32" name="Google Shape;32;p38"/>
          <p:cNvCxnSpPr/>
          <p:nvPr/>
        </p:nvCxnSpPr>
        <p:spPr>
          <a:xfrm>
            <a:off x="457200" y="1447800"/>
            <a:ext cx="8077200" cy="0"/>
          </a:xfrm>
          <a:prstGeom prst="straightConnector1">
            <a:avLst/>
          </a:prstGeom>
          <a:noFill/>
          <a:ln w="19050" cap="flat" cmpd="sng">
            <a:solidFill>
              <a:schemeClr val="dk2"/>
            </a:solidFill>
            <a:prstDash val="solid"/>
            <a:miter lim="800000"/>
            <a:headEnd type="none" w="med" len="med"/>
            <a:tailEnd type="none" w="med" len="med"/>
          </a:ln>
        </p:spPr>
      </p:cxnSp>
      <p:sp>
        <p:nvSpPr>
          <p:cNvPr id="33" name="Google Shape;33;p38"/>
          <p:cNvSpPr txBox="1"/>
          <p:nvPr/>
        </p:nvSpPr>
        <p:spPr>
          <a:xfrm>
            <a:off x="0" y="2286000"/>
            <a:ext cx="2286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4" name="Google Shape;34;p38"/>
          <p:cNvSpPr txBox="1"/>
          <p:nvPr/>
        </p:nvSpPr>
        <p:spPr>
          <a:xfrm>
            <a:off x="0" y="4572000"/>
            <a:ext cx="228600" cy="2286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1.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bWIujM1WG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youtube.com/watch?v=KUbrJPAt65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822" y="1052186"/>
            <a:ext cx="7164888" cy="523220"/>
          </a:xfrm>
          <a:prstGeom prst="rect">
            <a:avLst/>
          </a:prstGeom>
          <a:noFill/>
        </p:spPr>
        <p:txBody>
          <a:bodyPr wrap="square" rtlCol="0">
            <a:spAutoFit/>
          </a:bodyPr>
          <a:lstStyle/>
          <a:p>
            <a:pPr algn="ctr"/>
            <a:r>
              <a:rPr lang="en-GB" sz="2800" b="1" dirty="0">
                <a:latin typeface="Bradley Hand ITC" panose="03070402050302030203" pitchFamily="66" charset="0"/>
              </a:rPr>
              <a:t>School Mission Statement</a:t>
            </a:r>
          </a:p>
        </p:txBody>
      </p:sp>
      <p:pic>
        <p:nvPicPr>
          <p:cNvPr id="3" name="Picture 2" descr="IMG_412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2915" y="1575407"/>
            <a:ext cx="6225436" cy="4812868"/>
          </a:xfrm>
          <a:prstGeom prst="rect">
            <a:avLst/>
          </a:prstGeom>
          <a:noFill/>
          <a:ln>
            <a:noFill/>
          </a:ln>
        </p:spPr>
      </p:pic>
    </p:spTree>
    <p:extLst>
      <p:ext uri="{BB962C8B-B14F-4D97-AF65-F5344CB8AC3E}">
        <p14:creationId xmlns:p14="http://schemas.microsoft.com/office/powerpoint/2010/main" val="41155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txBox="1">
            <a:spLocks noGrp="1"/>
          </p:cNvSpPr>
          <p:nvPr>
            <p:ph type="title"/>
          </p:nvPr>
        </p:nvSpPr>
        <p:spPr>
          <a:xfrm>
            <a:off x="468312" y="188912"/>
            <a:ext cx="8229600" cy="7969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Graphemes</a:t>
            </a:r>
            <a:endParaRPr b="1" dirty="0">
              <a:latin typeface="Bradley Hand ITC" panose="03070402050302030203" pitchFamily="66" charset="0"/>
            </a:endParaRPr>
          </a:p>
        </p:txBody>
      </p:sp>
      <p:sp>
        <p:nvSpPr>
          <p:cNvPr id="180" name="Google Shape;180;p9"/>
          <p:cNvSpPr txBox="1">
            <a:spLocks noGrp="1"/>
          </p:cNvSpPr>
          <p:nvPr>
            <p:ph type="body" idx="1"/>
          </p:nvPr>
        </p:nvSpPr>
        <p:spPr>
          <a:xfrm>
            <a:off x="468312" y="1773237"/>
            <a:ext cx="8362950" cy="48831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3600"/>
              <a:buFont typeface="Arial"/>
              <a:buChar char="●"/>
            </a:pPr>
            <a:r>
              <a:rPr lang="en-US" sz="3600" b="0" i="0" u="none" dirty="0">
                <a:solidFill>
                  <a:schemeClr val="dk1"/>
                </a:solidFill>
                <a:latin typeface="Arial"/>
                <a:ea typeface="Arial"/>
                <a:cs typeface="Arial"/>
                <a:sym typeface="Arial"/>
              </a:rPr>
              <a:t> </a:t>
            </a:r>
            <a:r>
              <a:rPr lang="en-US" sz="3600" b="1" i="0" u="none" dirty="0">
                <a:solidFill>
                  <a:schemeClr val="dk1"/>
                </a:solidFill>
                <a:latin typeface="Bradley Hand ITC" panose="03070402050302030203" pitchFamily="66" charset="0"/>
                <a:ea typeface="Arial"/>
                <a:cs typeface="Arial"/>
                <a:sym typeface="Arial"/>
              </a:rPr>
              <a:t>A grapheme is a sound written down</a:t>
            </a:r>
            <a:endParaRPr b="1" dirty="0">
              <a:latin typeface="Bradley Hand ITC" panose="03070402050302030203" pitchFamily="66" charset="0"/>
            </a:endParaRPr>
          </a:p>
          <a:p>
            <a:pPr marL="457200" lvl="0" indent="-457200" algn="l" rtl="0">
              <a:lnSpc>
                <a:spcPct val="100000"/>
              </a:lnSpc>
              <a:spcBef>
                <a:spcPts val="0"/>
              </a:spcBef>
              <a:spcAft>
                <a:spcPts val="0"/>
              </a:spcAft>
              <a:buClr>
                <a:schemeClr val="dk1"/>
              </a:buClr>
              <a:buSzPts val="3600"/>
              <a:buFont typeface="Arial"/>
              <a:buChar char="●"/>
            </a:pPr>
            <a:r>
              <a:rPr lang="en-US" sz="3600" b="1" i="0" u="none" dirty="0">
                <a:solidFill>
                  <a:schemeClr val="dk1"/>
                </a:solidFill>
                <a:latin typeface="Bradley Hand ITC" panose="03070402050302030203" pitchFamily="66" charset="0"/>
                <a:ea typeface="Arial"/>
                <a:cs typeface="Arial"/>
                <a:sym typeface="Arial"/>
              </a:rPr>
              <a:t> English has more than 150 graphemes </a:t>
            </a:r>
            <a:endParaRPr b="1" dirty="0">
              <a:latin typeface="Bradley Hand ITC" panose="03070402050302030203" pitchFamily="66" charset="0"/>
            </a:endParaRPr>
          </a:p>
          <a:p>
            <a:pPr marL="457200" lvl="0" indent="-457200" algn="l" rtl="0">
              <a:lnSpc>
                <a:spcPct val="100000"/>
              </a:lnSpc>
              <a:spcBef>
                <a:spcPts val="0"/>
              </a:spcBef>
              <a:spcAft>
                <a:spcPts val="0"/>
              </a:spcAft>
              <a:buClr>
                <a:srgbClr val="000000"/>
              </a:buClr>
              <a:buSzPts val="3600"/>
              <a:buFont typeface="Arial"/>
              <a:buChar char="●"/>
            </a:pPr>
            <a:r>
              <a:rPr lang="en-US" sz="3600" b="1" i="0" u="none" dirty="0">
                <a:solidFill>
                  <a:srgbClr val="000000"/>
                </a:solidFill>
                <a:latin typeface="Bradley Hand ITC" panose="03070402050302030203" pitchFamily="66" charset="0"/>
                <a:ea typeface="Arial"/>
                <a:cs typeface="Arial"/>
                <a:sym typeface="Arial"/>
              </a:rPr>
              <a:t>There are more than 150 ways to represent the 44 sounds using our 26 alphabet letters </a:t>
            </a:r>
            <a:endParaRPr b="1" dirty="0">
              <a:latin typeface="Bradley Hand ITC" panose="03070402050302030203" pitchFamily="66" charset="0"/>
            </a:endParaRPr>
          </a:p>
          <a:p>
            <a:pPr marL="342900" lvl="0" indent="-342900" algn="ctr" rtl="0">
              <a:lnSpc>
                <a:spcPct val="100000"/>
              </a:lnSpc>
              <a:spcBef>
                <a:spcPts val="720"/>
              </a:spcBef>
              <a:spcAft>
                <a:spcPts val="0"/>
              </a:spcAft>
              <a:buSzPts val="2700"/>
              <a:buNone/>
            </a:pPr>
            <a:r>
              <a:rPr lang="en-US" sz="3600" b="1" i="0" u="none" dirty="0">
                <a:solidFill>
                  <a:schemeClr val="dk1"/>
                </a:solidFill>
                <a:latin typeface="Bradley Hand ITC" panose="03070402050302030203" pitchFamily="66" charset="0"/>
                <a:ea typeface="Arial"/>
                <a:cs typeface="Arial"/>
                <a:sym typeface="Arial"/>
              </a:rPr>
              <a:t>A complex code!</a:t>
            </a:r>
            <a:endParaRPr b="1" dirty="0">
              <a:latin typeface="Bradley Hand ITC" panose="03070402050302030203" pitchFamily="66" charset="0"/>
            </a:endParaRPr>
          </a:p>
          <a:p>
            <a:pPr marL="342900" lvl="0" indent="-342900" algn="l" rtl="0">
              <a:lnSpc>
                <a:spcPct val="100000"/>
              </a:lnSpc>
              <a:spcBef>
                <a:spcPts val="720"/>
              </a:spcBef>
              <a:spcAft>
                <a:spcPts val="0"/>
              </a:spcAft>
              <a:buSzPts val="2700"/>
              <a:buNone/>
            </a:pPr>
            <a:endParaRPr sz="3600" b="0" i="0" u="none" dirty="0">
              <a:solidFill>
                <a:schemeClr val="dk1"/>
              </a:solidFill>
              <a:latin typeface="Verdana"/>
              <a:ea typeface="Verdana"/>
              <a:cs typeface="Verdana"/>
              <a:sym typeface="Verdana"/>
            </a:endParaRPr>
          </a:p>
          <a:p>
            <a:pPr marL="342900" lvl="0" indent="-342900" algn="l" rtl="0">
              <a:lnSpc>
                <a:spcPct val="100000"/>
              </a:lnSpc>
              <a:spcBef>
                <a:spcPts val="720"/>
              </a:spcBef>
              <a:spcAft>
                <a:spcPts val="0"/>
              </a:spcAft>
              <a:buSzPts val="2700"/>
              <a:buNone/>
            </a:pPr>
            <a:r>
              <a:rPr lang="en-US" sz="3600" b="0" i="0" u="none" dirty="0">
                <a:solidFill>
                  <a:schemeClr val="dk1"/>
                </a:solidFill>
                <a:latin typeface="Verdana"/>
                <a:ea typeface="Verdana"/>
                <a:cs typeface="Verdana"/>
                <a:sym typeface="Verdana"/>
              </a:rPr>
              <a:t> </a:t>
            </a:r>
            <a:endParaRPr dirty="0"/>
          </a:p>
          <a:p>
            <a:pPr marL="342900" lvl="0" indent="-342900" algn="l" rtl="0">
              <a:lnSpc>
                <a:spcPct val="100000"/>
              </a:lnSpc>
              <a:spcBef>
                <a:spcPts val="720"/>
              </a:spcBef>
              <a:spcAft>
                <a:spcPts val="0"/>
              </a:spcAft>
              <a:buSzPts val="2700"/>
              <a:buNone/>
            </a:pPr>
            <a:endParaRPr sz="3600" b="0" i="0" u="none" dirty="0">
              <a:solidFill>
                <a:schemeClr val="dk1"/>
              </a:solidFill>
              <a:latin typeface="Verdana"/>
              <a:ea typeface="Verdana"/>
              <a:cs typeface="Verdana"/>
              <a:sym typeface="Verdana"/>
            </a:endParaRPr>
          </a:p>
          <a:p>
            <a:pPr marL="342900" lvl="0" indent="-342900" algn="l" rtl="0">
              <a:lnSpc>
                <a:spcPct val="100000"/>
              </a:lnSpc>
              <a:spcBef>
                <a:spcPts val="720"/>
              </a:spcBef>
              <a:spcAft>
                <a:spcPts val="0"/>
              </a:spcAft>
              <a:buSzPts val="2700"/>
              <a:buNone/>
            </a:pPr>
            <a:endParaRPr sz="3600" b="0" i="0" u="none" dirty="0">
              <a:solidFill>
                <a:schemeClr val="dk1"/>
              </a:solidFill>
              <a:latin typeface="Verdana"/>
              <a:ea typeface="Verdana"/>
              <a:cs typeface="Verdana"/>
              <a:sym typeface="Verdana"/>
            </a:endParaRPr>
          </a:p>
          <a:p>
            <a:pPr marL="342900" lvl="0" indent="-342900" algn="l" rtl="0">
              <a:lnSpc>
                <a:spcPct val="100000"/>
              </a:lnSpc>
              <a:spcBef>
                <a:spcPts val="720"/>
              </a:spcBef>
              <a:spcAft>
                <a:spcPts val="0"/>
              </a:spcAft>
              <a:buSzPts val="2700"/>
              <a:buNone/>
            </a:pPr>
            <a:endParaRPr sz="3600" b="0" i="0" u="none" dirty="0">
              <a:solidFill>
                <a:schemeClr val="dk1"/>
              </a:solidFill>
              <a:latin typeface="Verdana"/>
              <a:ea typeface="Verdana"/>
              <a:cs typeface="Verdana"/>
              <a:sym typeface="Verdana"/>
            </a:endParaRPr>
          </a:p>
          <a:p>
            <a:pPr marL="342900" lvl="0" indent="-342900" algn="l" rtl="0">
              <a:lnSpc>
                <a:spcPct val="100000"/>
              </a:lnSpc>
              <a:spcBef>
                <a:spcPts val="720"/>
              </a:spcBef>
              <a:spcAft>
                <a:spcPts val="0"/>
              </a:spcAft>
              <a:buSzPts val="2700"/>
              <a:buNone/>
            </a:pPr>
            <a:endParaRPr sz="3600" b="0" i="0" u="none" dirty="0">
              <a:solidFill>
                <a:schemeClr val="dk1"/>
              </a:solidFill>
              <a:latin typeface="Verdana"/>
              <a:ea typeface="Verdana"/>
              <a:cs typeface="Verdana"/>
              <a:sym typeface="Verdana"/>
            </a:endParaRPr>
          </a:p>
          <a:p>
            <a:pPr marL="342900" lvl="0" indent="-342900" algn="l" rtl="0">
              <a:lnSpc>
                <a:spcPct val="100000"/>
              </a:lnSpc>
              <a:spcBef>
                <a:spcPts val="720"/>
              </a:spcBef>
              <a:spcAft>
                <a:spcPts val="0"/>
              </a:spcAft>
              <a:buSzPts val="2700"/>
              <a:buNone/>
            </a:pPr>
            <a:endParaRPr sz="3600" b="0" i="0" u="none" dirty="0">
              <a:solidFill>
                <a:schemeClr val="dk1"/>
              </a:solidFill>
              <a:latin typeface="Verdana"/>
              <a:ea typeface="Verdana"/>
              <a:cs typeface="Verdana"/>
              <a:sym typeface="Verdana"/>
            </a:endParaRPr>
          </a:p>
          <a:p>
            <a:pPr marL="342900" lvl="0" indent="-342900" algn="l" rtl="0">
              <a:lnSpc>
                <a:spcPct val="100000"/>
              </a:lnSpc>
              <a:spcBef>
                <a:spcPts val="720"/>
              </a:spcBef>
              <a:spcAft>
                <a:spcPts val="0"/>
              </a:spcAft>
              <a:buSzPts val="2700"/>
              <a:buNone/>
            </a:pPr>
            <a:r>
              <a:rPr lang="en-US" sz="3600" b="0" i="0" u="none" dirty="0">
                <a:solidFill>
                  <a:schemeClr val="dk1"/>
                </a:solidFill>
                <a:latin typeface="Verdana"/>
                <a:ea typeface="Verdana"/>
                <a:cs typeface="Verdana"/>
                <a:sym typeface="Verdana"/>
              </a:rPr>
              <a:t>You</a:t>
            </a:r>
            <a:endParaRP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p:nvPr/>
        </p:nvSpPr>
        <p:spPr>
          <a:xfrm>
            <a:off x="395287" y="1341437"/>
            <a:ext cx="1584325" cy="35877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186" name="Google Shape;186;p10"/>
          <p:cNvPicPr preferRelativeResize="0"/>
          <p:nvPr/>
        </p:nvPicPr>
        <p:blipFill rotWithShape="1">
          <a:blip r:embed="rId3">
            <a:alphaModFix/>
          </a:blip>
          <a:srcRect/>
          <a:stretch/>
        </p:blipFill>
        <p:spPr>
          <a:xfrm>
            <a:off x="250825" y="0"/>
            <a:ext cx="8628062" cy="608012"/>
          </a:xfrm>
          <a:prstGeom prst="rect">
            <a:avLst/>
          </a:prstGeom>
          <a:noFill/>
          <a:ln>
            <a:noFill/>
          </a:ln>
        </p:spPr>
      </p:pic>
      <p:pic>
        <p:nvPicPr>
          <p:cNvPr id="187" name="Google Shape;187;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52600" y="1179512"/>
            <a:ext cx="5473700" cy="1511300"/>
          </a:xfrm>
          <a:prstGeom prst="rect">
            <a:avLst/>
          </a:prstGeom>
          <a:noFill/>
          <a:ln>
            <a:noFill/>
          </a:ln>
        </p:spPr>
      </p:pic>
      <p:pic>
        <p:nvPicPr>
          <p:cNvPr id="188" name="Google Shape;188;p10"/>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752600" y="2687637"/>
            <a:ext cx="5473700" cy="1173162"/>
          </a:xfrm>
          <a:prstGeom prst="rect">
            <a:avLst/>
          </a:prstGeom>
          <a:noFill/>
          <a:ln>
            <a:noFill/>
          </a:ln>
        </p:spPr>
      </p:pic>
      <p:pic>
        <p:nvPicPr>
          <p:cNvPr id="189" name="Google Shape;189;p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752600" y="3863975"/>
            <a:ext cx="5473700" cy="1293812"/>
          </a:xfrm>
          <a:prstGeom prst="rect">
            <a:avLst/>
          </a:prstGeom>
          <a:noFill/>
          <a:ln>
            <a:noFill/>
          </a:ln>
        </p:spPr>
      </p:pic>
      <p:pic>
        <p:nvPicPr>
          <p:cNvPr id="190" name="Google Shape;190;p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752600" y="5156200"/>
            <a:ext cx="5400675" cy="1441450"/>
          </a:xfrm>
          <a:prstGeom prst="rect">
            <a:avLst/>
          </a:prstGeom>
          <a:noFill/>
          <a:ln>
            <a:noFill/>
          </a:ln>
        </p:spPr>
      </p:pic>
      <p:sp>
        <p:nvSpPr>
          <p:cNvPr id="191" name="Google Shape;191;p10"/>
          <p:cNvSpPr txBox="1"/>
          <p:nvPr/>
        </p:nvSpPr>
        <p:spPr>
          <a:xfrm>
            <a:off x="304800" y="0"/>
            <a:ext cx="8839200" cy="6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92" name="Google Shape;192;p10"/>
          <p:cNvSpPr txBox="1">
            <a:spLocks noGrp="1"/>
          </p:cNvSpPr>
          <p:nvPr>
            <p:ph type="title"/>
          </p:nvPr>
        </p:nvSpPr>
        <p:spPr>
          <a:xfrm>
            <a:off x="285750" y="115887"/>
            <a:ext cx="8229600" cy="911225"/>
          </a:xfrm>
          <a:prstGeom prst="rect">
            <a:avLst/>
          </a:prstGeom>
          <a:solidFill>
            <a:schemeClr val="lt1"/>
          </a:solid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Garamond"/>
              <a:buNone/>
            </a:pPr>
            <a:br>
              <a:rPr lang="en-US" sz="3600" b="0" i="0" u="none">
                <a:solidFill>
                  <a:schemeClr val="dk2"/>
                </a:solidFill>
                <a:latin typeface="Garamond"/>
                <a:ea typeface="Garamond"/>
                <a:cs typeface="Garamond"/>
                <a:sym typeface="Garamond"/>
              </a:rPr>
            </a:br>
            <a:br>
              <a:rPr lang="en-US" sz="3600" b="0" i="0" u="none">
                <a:solidFill>
                  <a:schemeClr val="dk2"/>
                </a:solidFill>
                <a:latin typeface="Garamond"/>
                <a:ea typeface="Garamond"/>
                <a:cs typeface="Garamond"/>
                <a:sym typeface="Garamond"/>
              </a:rPr>
            </a:br>
            <a:br>
              <a:rPr lang="en-US" sz="3600" b="0" i="0" u="none">
                <a:solidFill>
                  <a:schemeClr val="dk2"/>
                </a:solidFill>
                <a:latin typeface="Garamond"/>
                <a:ea typeface="Garamond"/>
                <a:cs typeface="Garamond"/>
                <a:sym typeface="Garamond"/>
              </a:rPr>
            </a:br>
            <a:r>
              <a:rPr lang="en-US" sz="3600" b="0" i="0" u="none">
                <a:solidFill>
                  <a:schemeClr val="dk2"/>
                </a:solidFill>
                <a:latin typeface="Garamond"/>
                <a:ea typeface="Garamond"/>
                <a:cs typeface="Garamond"/>
                <a:sym typeface="Garamond"/>
              </a:rPr>
              <a:t>The complex English alphabetic code </a:t>
            </a:r>
            <a:endParaRPr/>
          </a:p>
        </p:txBody>
      </p:sp>
      <p:sp>
        <p:nvSpPr>
          <p:cNvPr id="193" name="Google Shape;193;p10"/>
          <p:cNvSpPr txBox="1"/>
          <p:nvPr/>
        </p:nvSpPr>
        <p:spPr>
          <a:xfrm>
            <a:off x="7239000" y="1066800"/>
            <a:ext cx="12954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Learning the code</a:t>
            </a:r>
            <a:endParaRPr/>
          </a:p>
        </p:txBody>
      </p:sp>
      <p:sp>
        <p:nvSpPr>
          <p:cNvPr id="200" name="Google Shape;200;p1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None/>
            </a:pPr>
            <a:r>
              <a:rPr lang="en-US" sz="2800" b="0" i="0" u="none" strike="noStrike" cap="none">
                <a:solidFill>
                  <a:schemeClr val="dk1"/>
                </a:solidFill>
                <a:latin typeface="Verdana"/>
                <a:ea typeface="Verdana"/>
                <a:cs typeface="Verdana"/>
                <a:sym typeface="Verdana"/>
              </a:rPr>
              <a:t>   </a:t>
            </a:r>
            <a:r>
              <a:rPr lang="en-US" sz="2800" b="0" i="0" u="none" strike="noStrike" cap="none">
                <a:solidFill>
                  <a:schemeClr val="dk1"/>
                </a:solidFill>
                <a:latin typeface="Arial"/>
                <a:ea typeface="Arial"/>
                <a:cs typeface="Arial"/>
                <a:sym typeface="Arial"/>
              </a:rPr>
              <a:t>Children learn a simple code first</a:t>
            </a:r>
            <a:endParaRPr/>
          </a:p>
        </p:txBody>
      </p:sp>
      <p:pic>
        <p:nvPicPr>
          <p:cNvPr id="201" name="Google Shape;201;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03350" y="2332037"/>
            <a:ext cx="5953125" cy="4121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Garamond"/>
              <a:buNone/>
            </a:pPr>
            <a:r>
              <a:rPr lang="en-US" sz="4400" b="1" i="0" u="none" dirty="0">
                <a:solidFill>
                  <a:schemeClr val="dk2"/>
                </a:solidFill>
                <a:latin typeface="Bradley Hand ITC" panose="03070402050302030203" pitchFamily="66" charset="0"/>
                <a:sym typeface="Garamond"/>
              </a:rPr>
              <a:t>Fred...</a:t>
            </a:r>
            <a:endParaRPr b="1" dirty="0">
              <a:latin typeface="Bradley Hand ITC" panose="03070402050302030203" pitchFamily="66" charset="0"/>
            </a:endParaRPr>
          </a:p>
        </p:txBody>
      </p:sp>
      <p:sp>
        <p:nvSpPr>
          <p:cNvPr id="207" name="Google Shape;207;p1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2400"/>
              <a:buNone/>
            </a:pPr>
            <a:r>
              <a:rPr lang="en-US" sz="3200" b="1" i="0" u="none" strike="noStrike" cap="none" dirty="0">
                <a:solidFill>
                  <a:schemeClr val="dk1"/>
                </a:solidFill>
                <a:latin typeface="Bradley Hand ITC" panose="03070402050302030203" pitchFamily="66" charset="0"/>
                <a:ea typeface="Arial"/>
                <a:cs typeface="Arial"/>
                <a:sym typeface="Arial"/>
              </a:rPr>
              <a:t>Fred helps children learn to read </a:t>
            </a:r>
            <a:endParaRPr b="1" dirty="0">
              <a:latin typeface="Bradley Hand ITC" panose="03070402050302030203" pitchFamily="66" charset="0"/>
            </a:endParaRPr>
          </a:p>
          <a:p>
            <a:pPr marL="342900" marR="0" lvl="0" indent="-190500" algn="l" rtl="0">
              <a:lnSpc>
                <a:spcPct val="100000"/>
              </a:lnSpc>
              <a:spcBef>
                <a:spcPts val="640"/>
              </a:spcBef>
              <a:spcAft>
                <a:spcPts val="0"/>
              </a:spcAft>
              <a:buClr>
                <a:schemeClr val="lt2"/>
              </a:buClr>
              <a:buSzPts val="2400"/>
              <a:buFont typeface="Noto Sans Symbols"/>
              <a:buNone/>
            </a:pPr>
            <a:endParaRPr sz="3200" b="1" i="0" u="none" strike="noStrike" cap="none" dirty="0">
              <a:solidFill>
                <a:schemeClr val="dk1"/>
              </a:solidFill>
              <a:latin typeface="Bradley Hand ITC" panose="03070402050302030203" pitchFamily="66" charset="0"/>
              <a:ea typeface="Arial"/>
              <a:cs typeface="Arial"/>
              <a:sym typeface="Arial"/>
            </a:endParaRPr>
          </a:p>
          <a:p>
            <a:pPr marL="342900" marR="0" lvl="0" indent="-342900" algn="l" rtl="0">
              <a:lnSpc>
                <a:spcPct val="100000"/>
              </a:lnSpc>
              <a:spcBef>
                <a:spcPts val="640"/>
              </a:spcBef>
              <a:spcAft>
                <a:spcPts val="0"/>
              </a:spcAft>
              <a:buClr>
                <a:schemeClr val="lt2"/>
              </a:buClr>
              <a:buSzPts val="2400"/>
              <a:buFont typeface="Noto Sans Symbols"/>
              <a:buNone/>
            </a:pPr>
            <a:r>
              <a:rPr lang="en-US" sz="3200" b="1" i="0" u="none" strike="noStrike" cap="none" dirty="0">
                <a:solidFill>
                  <a:srgbClr val="0070C0"/>
                </a:solidFill>
                <a:latin typeface="Bradley Hand ITC" panose="03070402050302030203" pitchFamily="66" charset="0"/>
                <a:ea typeface="Arial"/>
                <a:cs typeface="Arial"/>
                <a:sym typeface="Arial"/>
              </a:rPr>
              <a:t>Fred can </a:t>
            </a:r>
            <a:r>
              <a:rPr lang="en-US" sz="3200" b="1" i="1" u="none" strike="noStrike" cap="none" dirty="0">
                <a:solidFill>
                  <a:srgbClr val="0070C0"/>
                </a:solidFill>
                <a:latin typeface="Bradley Hand ITC" panose="03070402050302030203" pitchFamily="66" charset="0"/>
                <a:ea typeface="Arial"/>
                <a:cs typeface="Arial"/>
                <a:sym typeface="Arial"/>
              </a:rPr>
              <a:t>only </a:t>
            </a:r>
            <a:r>
              <a:rPr lang="en-US" sz="3200" b="1" i="0" u="none" strike="noStrike" cap="none" dirty="0">
                <a:solidFill>
                  <a:srgbClr val="0070C0"/>
                </a:solidFill>
                <a:latin typeface="Bradley Hand ITC" panose="03070402050302030203" pitchFamily="66" charset="0"/>
                <a:ea typeface="Arial"/>
                <a:cs typeface="Arial"/>
                <a:sym typeface="Arial"/>
              </a:rPr>
              <a:t>talk in sounds...</a:t>
            </a:r>
            <a:endParaRPr b="1" dirty="0">
              <a:latin typeface="Bradley Hand ITC" panose="03070402050302030203" pitchFamily="66" charset="0"/>
            </a:endParaRPr>
          </a:p>
          <a:p>
            <a:pPr marL="342900" marR="0" lvl="0" indent="-342900" algn="l" rtl="0">
              <a:lnSpc>
                <a:spcPct val="100000"/>
              </a:lnSpc>
              <a:spcBef>
                <a:spcPts val="640"/>
              </a:spcBef>
              <a:spcAft>
                <a:spcPts val="0"/>
              </a:spcAft>
              <a:buClr>
                <a:schemeClr val="lt2"/>
              </a:buClr>
              <a:buSzPts val="2400"/>
              <a:buFont typeface="Noto Sans Symbols"/>
              <a:buNone/>
            </a:pPr>
            <a:endParaRPr sz="3200" b="1" i="0" u="none" strike="noStrike" cap="none" dirty="0">
              <a:solidFill>
                <a:schemeClr val="dk1"/>
              </a:solidFill>
              <a:latin typeface="Bradley Hand ITC" panose="03070402050302030203" pitchFamily="66" charset="0"/>
              <a:ea typeface="Arial"/>
              <a:cs typeface="Arial"/>
              <a:sym typeface="Arial"/>
            </a:endParaRPr>
          </a:p>
          <a:p>
            <a:pPr marL="342900" marR="0" lvl="0" indent="-342900" algn="l" rtl="0">
              <a:lnSpc>
                <a:spcPct val="100000"/>
              </a:lnSpc>
              <a:spcBef>
                <a:spcPts val="640"/>
              </a:spcBef>
              <a:spcAft>
                <a:spcPts val="0"/>
              </a:spcAft>
              <a:buClr>
                <a:schemeClr val="lt2"/>
              </a:buClr>
              <a:buSzPts val="2400"/>
              <a:buFont typeface="Noto Sans Symbols"/>
              <a:buNone/>
            </a:pPr>
            <a:r>
              <a:rPr lang="en-US" sz="3200" b="1" i="0" u="none" strike="noStrike" cap="none" dirty="0">
                <a:solidFill>
                  <a:schemeClr val="dk1"/>
                </a:solidFill>
                <a:latin typeface="Bradley Hand ITC" panose="03070402050302030203" pitchFamily="66" charset="0"/>
                <a:ea typeface="Arial"/>
                <a:cs typeface="Arial"/>
                <a:sym typeface="Arial"/>
              </a:rPr>
              <a:t>(Fred can only say </a:t>
            </a:r>
            <a:r>
              <a:rPr lang="en-US" sz="3200" b="1" i="1" u="none" strike="noStrike" cap="none" dirty="0" err="1">
                <a:solidFill>
                  <a:schemeClr val="dk1"/>
                </a:solidFill>
                <a:latin typeface="Bradley Hand ITC" panose="03070402050302030203" pitchFamily="66" charset="0"/>
                <a:ea typeface="Arial"/>
                <a:cs typeface="Arial"/>
                <a:sym typeface="Arial"/>
              </a:rPr>
              <a:t>c_a_t</a:t>
            </a:r>
            <a:r>
              <a:rPr lang="en-US" sz="3200" b="1" i="1" u="none" strike="noStrike" cap="none" dirty="0">
                <a:solidFill>
                  <a:schemeClr val="dk1"/>
                </a:solidFill>
                <a:latin typeface="Bradley Hand ITC" panose="03070402050302030203" pitchFamily="66" charset="0"/>
                <a:ea typeface="Arial"/>
                <a:cs typeface="Arial"/>
                <a:sym typeface="Arial"/>
              </a:rPr>
              <a:t>, </a:t>
            </a:r>
            <a:r>
              <a:rPr lang="en-US" sz="3200" b="1" i="0" u="none" strike="noStrike" cap="none" dirty="0">
                <a:solidFill>
                  <a:schemeClr val="dk1"/>
                </a:solidFill>
                <a:latin typeface="Bradley Hand ITC" panose="03070402050302030203" pitchFamily="66" charset="0"/>
                <a:ea typeface="Arial"/>
                <a:cs typeface="Arial"/>
                <a:sym typeface="Arial"/>
              </a:rPr>
              <a:t>he can’t say cat)</a:t>
            </a:r>
            <a:endParaRPr b="1" dirty="0">
              <a:latin typeface="Bradley Hand ITC" panose="03070402050302030203" pitchFamily="66" charset="0"/>
            </a:endParaRPr>
          </a:p>
          <a:p>
            <a:pPr marL="342900" marR="0" lvl="0" indent="-342900" algn="l" rtl="0">
              <a:lnSpc>
                <a:spcPct val="100000"/>
              </a:lnSpc>
              <a:spcBef>
                <a:spcPts val="640"/>
              </a:spcBef>
              <a:spcAft>
                <a:spcPts val="0"/>
              </a:spcAft>
              <a:buClr>
                <a:schemeClr val="lt2"/>
              </a:buClr>
              <a:buSzPts val="2400"/>
              <a:buFont typeface="Noto Sans Symbols"/>
              <a:buNone/>
            </a:pPr>
            <a:endParaRPr sz="3200" b="1" i="0" u="none" strike="noStrike" cap="none" dirty="0">
              <a:solidFill>
                <a:srgbClr val="0070C0"/>
              </a:solidFill>
              <a:latin typeface="Bradley Hand ITC" panose="03070402050302030203" pitchFamily="66" charset="0"/>
              <a:ea typeface="Arial"/>
              <a:cs typeface="Arial"/>
              <a:sym typeface="Arial"/>
            </a:endParaRPr>
          </a:p>
          <a:p>
            <a:pPr marL="342900" marR="0" lvl="0" indent="-342900" algn="l" rtl="0">
              <a:lnSpc>
                <a:spcPct val="100000"/>
              </a:lnSpc>
              <a:spcBef>
                <a:spcPts val="640"/>
              </a:spcBef>
              <a:spcAft>
                <a:spcPts val="0"/>
              </a:spcAft>
              <a:buClr>
                <a:schemeClr val="lt2"/>
              </a:buClr>
              <a:buSzPts val="2400"/>
              <a:buFont typeface="Noto Sans Symbols"/>
              <a:buNone/>
            </a:pPr>
            <a:r>
              <a:rPr lang="en-US" sz="3200" b="1" i="0" u="none" strike="noStrike" cap="none" dirty="0">
                <a:solidFill>
                  <a:srgbClr val="0070C0"/>
                </a:solidFill>
                <a:latin typeface="Bradley Hand ITC" panose="03070402050302030203" pitchFamily="66" charset="0"/>
                <a:ea typeface="Arial"/>
                <a:cs typeface="Arial"/>
                <a:sym typeface="Arial"/>
              </a:rPr>
              <a:t>We call this </a:t>
            </a:r>
            <a:r>
              <a:rPr lang="en-US" sz="3200" b="1" i="1" u="none" strike="noStrike" cap="none" dirty="0">
                <a:solidFill>
                  <a:srgbClr val="0070C0"/>
                </a:solidFill>
                <a:latin typeface="Bradley Hand ITC" panose="03070402050302030203" pitchFamily="66" charset="0"/>
                <a:ea typeface="Arial"/>
                <a:cs typeface="Arial"/>
                <a:sym typeface="Arial"/>
              </a:rPr>
              <a:t>Fred Talk</a:t>
            </a:r>
            <a:endParaRPr b="1" dirty="0">
              <a:latin typeface="Bradley Hand ITC" panose="03070402050302030203" pitchFamily="66" charset="0"/>
            </a:endParaRPr>
          </a:p>
          <a:p>
            <a:pPr marL="342900" marR="0" lvl="0" indent="-342900" algn="l" rtl="0">
              <a:lnSpc>
                <a:spcPct val="100000"/>
              </a:lnSpc>
              <a:spcBef>
                <a:spcPts val="640"/>
              </a:spcBef>
              <a:spcAft>
                <a:spcPts val="0"/>
              </a:spcAft>
              <a:buClr>
                <a:schemeClr val="lt2"/>
              </a:buClr>
              <a:buSzPts val="2400"/>
              <a:buFont typeface="Noto Sans Symbols"/>
              <a:buNone/>
            </a:pPr>
            <a:endParaRPr sz="3200" b="0" i="0" u="none" strike="noStrike" cap="none" dirty="0">
              <a:solidFill>
                <a:schemeClr val="dk1"/>
              </a:solidFill>
              <a:latin typeface="Verdana"/>
              <a:ea typeface="Verdana"/>
              <a:cs typeface="Verdana"/>
              <a:sym typeface="Verdana"/>
            </a:endParaRPr>
          </a:p>
          <a:p>
            <a:pPr marL="342900" marR="0" lvl="0" indent="-190500" algn="l" rtl="0">
              <a:spcBef>
                <a:spcPts val="640"/>
              </a:spcBef>
              <a:spcAft>
                <a:spcPts val="0"/>
              </a:spcAft>
              <a:buClr>
                <a:schemeClr val="lt2"/>
              </a:buClr>
              <a:buSzPts val="2400"/>
              <a:buFont typeface="Noto Sans Symbols"/>
              <a:buNone/>
            </a:pPr>
            <a:endParaRPr sz="3200" b="0" i="0" u="none" dirty="0">
              <a:solidFill>
                <a:schemeClr val="dk1"/>
              </a:solidFill>
              <a:latin typeface="Verdana"/>
              <a:ea typeface="Verdana"/>
              <a:cs typeface="Verdana"/>
              <a:sym typeface="Verdana"/>
            </a:endParaRPr>
          </a:p>
        </p:txBody>
      </p:sp>
      <p:pic>
        <p:nvPicPr>
          <p:cNvPr id="208" name="Google Shape;208;p12"/>
          <p:cNvPicPr preferRelativeResize="0"/>
          <p:nvPr/>
        </p:nvPicPr>
        <p:blipFill rotWithShape="1">
          <a:blip r:embed="rId3" cstate="email">
            <a:alphaModFix/>
            <a:extLst>
              <a:ext uri="{28A0092B-C50C-407E-A947-70E740481C1C}">
                <a14:useLocalDpi xmlns:a14="http://schemas.microsoft.com/office/drawing/2010/main"/>
              </a:ext>
            </a:extLst>
          </a:blip>
          <a:srcRect t="-12602" b="-12601"/>
          <a:stretch/>
        </p:blipFill>
        <p:spPr>
          <a:xfrm>
            <a:off x="6372225" y="104775"/>
            <a:ext cx="2152650" cy="1255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body" idx="1"/>
          </p:nvPr>
        </p:nvSpPr>
        <p:spPr>
          <a:xfrm>
            <a:off x="417512" y="1571625"/>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None/>
            </a:pPr>
            <a:endParaRPr sz="3200" b="0" i="0" u="none" dirty="0">
              <a:solidFill>
                <a:schemeClr val="dk1"/>
              </a:solidFill>
              <a:latin typeface="Verdana"/>
              <a:ea typeface="Verdana"/>
              <a:cs typeface="Verdana"/>
              <a:sym typeface="Verdana"/>
            </a:endParaRPr>
          </a:p>
          <a:p>
            <a:pPr marL="0" lvl="0" indent="0" algn="l" rtl="0">
              <a:lnSpc>
                <a:spcPct val="100000"/>
              </a:lnSpc>
              <a:spcBef>
                <a:spcPts val="640"/>
              </a:spcBef>
              <a:spcAft>
                <a:spcPts val="0"/>
              </a:spcAft>
              <a:buClr>
                <a:schemeClr val="lt2"/>
              </a:buClr>
              <a:buSzPts val="2400"/>
              <a:buNone/>
            </a:pPr>
            <a:r>
              <a:rPr lang="en-US" sz="3200" b="1" i="0" u="none" dirty="0">
                <a:solidFill>
                  <a:schemeClr val="dk1"/>
                </a:solidFill>
                <a:latin typeface="Bradley Hand ITC" panose="03070402050302030203" pitchFamily="66" charset="0"/>
                <a:ea typeface="Arial"/>
                <a:cs typeface="Arial"/>
                <a:sym typeface="Arial"/>
              </a:rPr>
              <a:t>If children understand Fred </a:t>
            </a:r>
            <a:r>
              <a:rPr lang="en-US" b="1" dirty="0">
                <a:latin typeface="Bradley Hand ITC" panose="03070402050302030203" pitchFamily="66" charset="0"/>
              </a:rPr>
              <a:t> </a:t>
            </a:r>
            <a:r>
              <a:rPr lang="en-US" sz="3200" b="1" i="0" u="none" dirty="0">
                <a:solidFill>
                  <a:schemeClr val="dk1"/>
                </a:solidFill>
                <a:latin typeface="Bradley Hand ITC" panose="03070402050302030203" pitchFamily="66" charset="0"/>
                <a:ea typeface="Arial"/>
                <a:cs typeface="Arial"/>
                <a:sym typeface="Arial"/>
              </a:rPr>
              <a:t>they can </a:t>
            </a:r>
            <a:r>
              <a:rPr lang="en-US" sz="3200" b="1" i="1" u="none" dirty="0">
                <a:solidFill>
                  <a:schemeClr val="dk1"/>
                </a:solidFill>
                <a:latin typeface="Bradley Hand ITC" panose="03070402050302030203" pitchFamily="66" charset="0"/>
                <a:ea typeface="Arial"/>
                <a:cs typeface="Arial"/>
                <a:sym typeface="Arial"/>
              </a:rPr>
              <a:t>blend</a:t>
            </a:r>
            <a:r>
              <a:rPr lang="en-US" sz="3200" b="1" i="0" u="none" dirty="0">
                <a:solidFill>
                  <a:schemeClr val="dk1"/>
                </a:solidFill>
                <a:latin typeface="Bradley Hand ITC" panose="03070402050302030203" pitchFamily="66" charset="0"/>
                <a:ea typeface="Arial"/>
                <a:cs typeface="Arial"/>
                <a:sym typeface="Arial"/>
              </a:rPr>
              <a:t> orally</a:t>
            </a:r>
            <a:endParaRPr b="1" dirty="0">
              <a:latin typeface="Bradley Hand ITC" panose="03070402050302030203" pitchFamily="66" charset="0"/>
            </a:endParaRPr>
          </a:p>
          <a:p>
            <a:pPr marL="342900" lvl="0" indent="-342900" algn="l" rtl="0">
              <a:lnSpc>
                <a:spcPct val="100000"/>
              </a:lnSpc>
              <a:spcBef>
                <a:spcPts val="640"/>
              </a:spcBef>
              <a:spcAft>
                <a:spcPts val="0"/>
              </a:spcAft>
              <a:buSzPts val="2400"/>
              <a:buNone/>
            </a:pPr>
            <a:endParaRPr lang="en-US" sz="3200" b="1" i="1" dirty="0">
              <a:latin typeface="Bradley Hand ITC" panose="03070402050302030203" pitchFamily="66" charset="0"/>
              <a:ea typeface="Arial"/>
              <a:cs typeface="Arial"/>
              <a:sym typeface="Arial"/>
            </a:endParaRPr>
          </a:p>
          <a:p>
            <a:pPr marL="342900" lvl="0" indent="-342900" algn="l" rtl="0">
              <a:lnSpc>
                <a:spcPct val="100000"/>
              </a:lnSpc>
              <a:spcBef>
                <a:spcPts val="640"/>
              </a:spcBef>
              <a:spcAft>
                <a:spcPts val="0"/>
              </a:spcAft>
              <a:buSzPts val="2400"/>
              <a:buNone/>
            </a:pPr>
            <a:r>
              <a:rPr lang="en-US" sz="3200" b="1" i="1" u="none" dirty="0">
                <a:solidFill>
                  <a:schemeClr val="dk1"/>
                </a:solidFill>
                <a:latin typeface="Bradley Hand ITC" panose="03070402050302030203" pitchFamily="66" charset="0"/>
                <a:ea typeface="Arial"/>
                <a:cs typeface="Arial"/>
                <a:sym typeface="Arial"/>
              </a:rPr>
              <a:t>Blending is needed for reading</a:t>
            </a:r>
            <a:endParaRPr b="1" dirty="0">
              <a:latin typeface="Bradley Hand ITC" panose="03070402050302030203" pitchFamily="66" charset="0"/>
            </a:endParaRPr>
          </a:p>
          <a:p>
            <a:pPr marL="342900" lvl="0" indent="-190500" algn="l" rtl="0">
              <a:spcBef>
                <a:spcPts val="640"/>
              </a:spcBef>
              <a:spcAft>
                <a:spcPts val="0"/>
              </a:spcAft>
              <a:buSzPts val="2400"/>
              <a:buNone/>
            </a:pPr>
            <a:endParaRPr sz="3200" b="0" i="1" u="none" dirty="0">
              <a:solidFill>
                <a:schemeClr val="dk1"/>
              </a:solidFill>
              <a:latin typeface="Arial"/>
              <a:ea typeface="Arial"/>
              <a:cs typeface="Arial"/>
              <a:sym typeface="Arial"/>
            </a:endParaRPr>
          </a:p>
        </p:txBody>
      </p:sp>
      <p:sp>
        <p:nvSpPr>
          <p:cNvPr id="214" name="Google Shape;214;p13"/>
          <p:cNvSpPr txBox="1">
            <a:spLocks noGrp="1"/>
          </p:cNvSpPr>
          <p:nvPr>
            <p:ph type="title"/>
          </p:nvPr>
        </p:nvSpPr>
        <p:spPr>
          <a:xfrm>
            <a:off x="611187" y="206375"/>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Fred…</a:t>
            </a:r>
            <a:endParaRPr b="1" dirty="0">
              <a:latin typeface="Bradley Hand ITC" panose="03070402050302030203" pitchFamily="66" charset="0"/>
            </a:endParaRPr>
          </a:p>
        </p:txBody>
      </p:sp>
      <p:pic>
        <p:nvPicPr>
          <p:cNvPr id="215" name="Google Shape;215;p13"/>
          <p:cNvPicPr preferRelativeResize="0"/>
          <p:nvPr/>
        </p:nvPicPr>
        <p:blipFill rotWithShape="1">
          <a:blip r:embed="rId3" cstate="email">
            <a:alphaModFix/>
            <a:extLst>
              <a:ext uri="{28A0092B-C50C-407E-A947-70E740481C1C}">
                <a14:useLocalDpi xmlns:a14="http://schemas.microsoft.com/office/drawing/2010/main"/>
              </a:ext>
            </a:extLst>
          </a:blip>
          <a:srcRect t="-12602" b="-12601"/>
          <a:stretch/>
        </p:blipFill>
        <p:spPr>
          <a:xfrm>
            <a:off x="6278562" y="203200"/>
            <a:ext cx="2152650" cy="1254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Fred...</a:t>
            </a:r>
            <a:endParaRPr b="1" dirty="0">
              <a:latin typeface="Bradley Hand ITC" panose="03070402050302030203" pitchFamily="66" charset="0"/>
            </a:endParaRPr>
          </a:p>
        </p:txBody>
      </p:sp>
      <p:sp>
        <p:nvSpPr>
          <p:cNvPr id="221" name="Google Shape;221;p1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2400"/>
              <a:buNone/>
            </a:pPr>
            <a:r>
              <a:rPr lang="en-US" sz="3200" b="1" i="0" u="none" dirty="0">
                <a:solidFill>
                  <a:schemeClr val="dk1"/>
                </a:solidFill>
                <a:latin typeface="Bradley Hand ITC" panose="03070402050302030203" pitchFamily="66" charset="0"/>
                <a:ea typeface="Arial"/>
                <a:cs typeface="Arial"/>
                <a:sym typeface="Arial"/>
              </a:rPr>
              <a:t>Fred helps children learn to spell as well! </a:t>
            </a:r>
            <a:endParaRPr b="1" dirty="0">
              <a:latin typeface="Bradley Hand ITC" panose="03070402050302030203" pitchFamily="66" charset="0"/>
            </a:endParaRPr>
          </a:p>
          <a:p>
            <a:pPr marL="342900" marR="0" lvl="0" indent="-342900" algn="l" rtl="0">
              <a:lnSpc>
                <a:spcPct val="100000"/>
              </a:lnSpc>
              <a:spcBef>
                <a:spcPts val="640"/>
              </a:spcBef>
              <a:spcAft>
                <a:spcPts val="0"/>
              </a:spcAft>
              <a:buClr>
                <a:schemeClr val="lt2"/>
              </a:buClr>
              <a:buSzPts val="2400"/>
              <a:buFont typeface="Noto Sans Symbols"/>
              <a:buNone/>
            </a:pPr>
            <a:r>
              <a:rPr lang="en-US" sz="3200" b="1" i="0" u="none" dirty="0">
                <a:solidFill>
                  <a:srgbClr val="0070C0"/>
                </a:solidFill>
                <a:latin typeface="Bradley Hand ITC" panose="03070402050302030203" pitchFamily="66" charset="0"/>
                <a:ea typeface="Arial"/>
                <a:cs typeface="Arial"/>
                <a:sym typeface="Arial"/>
              </a:rPr>
              <a:t>	Children convert words into sounds</a:t>
            </a:r>
            <a:endParaRPr b="1" dirty="0">
              <a:latin typeface="Bradley Hand ITC" panose="03070402050302030203" pitchFamily="66" charset="0"/>
            </a:endParaRPr>
          </a:p>
          <a:p>
            <a:pPr marL="342900" marR="0" lvl="0" indent="-342900" algn="l" rtl="0">
              <a:lnSpc>
                <a:spcPct val="100000"/>
              </a:lnSpc>
              <a:spcBef>
                <a:spcPts val="640"/>
              </a:spcBef>
              <a:spcAft>
                <a:spcPts val="0"/>
              </a:spcAft>
              <a:buClr>
                <a:schemeClr val="lt2"/>
              </a:buClr>
              <a:buSzPts val="2400"/>
              <a:buFont typeface="Noto Sans Symbols"/>
              <a:buNone/>
            </a:pPr>
            <a:endParaRPr sz="3200" b="1" i="0" u="none" dirty="0">
              <a:solidFill>
                <a:schemeClr val="dk1"/>
              </a:solidFill>
              <a:latin typeface="Bradley Hand ITC" panose="03070402050302030203" pitchFamily="66" charset="0"/>
              <a:ea typeface="Arial"/>
              <a:cs typeface="Arial"/>
              <a:sym typeface="Arial"/>
            </a:endParaRPr>
          </a:p>
          <a:p>
            <a:pPr marL="342900" marR="0" lvl="0" indent="-342900" algn="l" rtl="0">
              <a:lnSpc>
                <a:spcPct val="100000"/>
              </a:lnSpc>
              <a:spcBef>
                <a:spcPts val="640"/>
              </a:spcBef>
              <a:spcAft>
                <a:spcPts val="0"/>
              </a:spcAft>
              <a:buClr>
                <a:schemeClr val="lt2"/>
              </a:buClr>
              <a:buSzPts val="2400"/>
              <a:buFont typeface="Noto Sans Symbols"/>
              <a:buNone/>
            </a:pPr>
            <a:r>
              <a:rPr lang="en-US" sz="3200" b="1" i="0" u="none" dirty="0">
                <a:solidFill>
                  <a:schemeClr val="dk1"/>
                </a:solidFill>
                <a:latin typeface="Bradley Hand ITC" panose="03070402050302030203" pitchFamily="66" charset="0"/>
                <a:ea typeface="Arial"/>
                <a:cs typeface="Arial"/>
                <a:sym typeface="Arial"/>
              </a:rPr>
              <a:t>They press the sounds they hear on to their</a:t>
            </a:r>
          </a:p>
          <a:p>
            <a:pPr marL="342900" marR="0" lvl="0" indent="-342900" algn="l" rtl="0">
              <a:lnSpc>
                <a:spcPct val="100000"/>
              </a:lnSpc>
              <a:spcBef>
                <a:spcPts val="640"/>
              </a:spcBef>
              <a:spcAft>
                <a:spcPts val="0"/>
              </a:spcAft>
              <a:buClr>
                <a:schemeClr val="lt2"/>
              </a:buClr>
              <a:buSzPts val="2400"/>
              <a:buFont typeface="Noto Sans Symbols"/>
              <a:buNone/>
            </a:pPr>
            <a:r>
              <a:rPr lang="en-US" sz="3200" b="1" i="0" u="none" dirty="0">
                <a:solidFill>
                  <a:schemeClr val="dk1"/>
                </a:solidFill>
                <a:latin typeface="Bradley Hand ITC" panose="03070402050302030203" pitchFamily="66" charset="0"/>
                <a:ea typeface="Arial"/>
                <a:cs typeface="Arial"/>
                <a:sym typeface="Arial"/>
              </a:rPr>
              <a:t>fingers...</a:t>
            </a:r>
            <a:endParaRPr b="1" dirty="0">
              <a:latin typeface="Bradley Hand ITC" panose="03070402050302030203" pitchFamily="66" charset="0"/>
            </a:endParaRPr>
          </a:p>
          <a:p>
            <a:pPr marL="342900" marR="0" lvl="0" indent="-342900" algn="l" rtl="0">
              <a:lnSpc>
                <a:spcPct val="100000"/>
              </a:lnSpc>
              <a:spcBef>
                <a:spcPts val="640"/>
              </a:spcBef>
              <a:spcAft>
                <a:spcPts val="0"/>
              </a:spcAft>
              <a:buClr>
                <a:schemeClr val="lt2"/>
              </a:buClr>
              <a:buSzPts val="2400"/>
              <a:buFont typeface="Noto Sans Symbols"/>
              <a:buNone/>
            </a:pPr>
            <a:r>
              <a:rPr lang="en-US" sz="3200" b="1" i="0" u="none" dirty="0">
                <a:solidFill>
                  <a:srgbClr val="0070C0"/>
                </a:solidFill>
                <a:latin typeface="Bradley Hand ITC" panose="03070402050302030203" pitchFamily="66" charset="0"/>
                <a:ea typeface="Arial"/>
                <a:cs typeface="Arial"/>
                <a:sym typeface="Arial"/>
              </a:rPr>
              <a:t>	</a:t>
            </a:r>
            <a:endParaRPr b="1" dirty="0">
              <a:latin typeface="Bradley Hand ITC" panose="03070402050302030203" pitchFamily="66" charset="0"/>
            </a:endParaRPr>
          </a:p>
          <a:p>
            <a:pPr marL="342900" marR="0" lvl="0" indent="-342900" algn="l" rtl="0">
              <a:lnSpc>
                <a:spcPct val="100000"/>
              </a:lnSpc>
              <a:spcBef>
                <a:spcPts val="640"/>
              </a:spcBef>
              <a:spcAft>
                <a:spcPts val="0"/>
              </a:spcAft>
              <a:buClr>
                <a:schemeClr val="lt2"/>
              </a:buClr>
              <a:buSzPts val="2400"/>
              <a:buFont typeface="Noto Sans Symbols"/>
              <a:buNone/>
            </a:pPr>
            <a:r>
              <a:rPr lang="en-US" sz="3200" b="1" i="0" u="none" dirty="0">
                <a:solidFill>
                  <a:srgbClr val="0070C0"/>
                </a:solidFill>
                <a:latin typeface="Bradley Hand ITC" panose="03070402050302030203" pitchFamily="66" charset="0"/>
                <a:ea typeface="Arial"/>
                <a:cs typeface="Arial"/>
                <a:sym typeface="Arial"/>
              </a:rPr>
              <a:t>	We call this </a:t>
            </a:r>
            <a:r>
              <a:rPr lang="en-US" sz="3200" b="1" i="1" u="none" dirty="0">
                <a:solidFill>
                  <a:srgbClr val="0070C0"/>
                </a:solidFill>
                <a:latin typeface="Bradley Hand ITC" panose="03070402050302030203" pitchFamily="66" charset="0"/>
                <a:ea typeface="Arial"/>
                <a:cs typeface="Arial"/>
                <a:sym typeface="Arial"/>
              </a:rPr>
              <a:t>Fred Fingers</a:t>
            </a:r>
            <a:endParaRPr b="1" dirty="0">
              <a:latin typeface="Bradley Hand ITC" panose="03070402050302030203" pitchFamily="66" charset="0"/>
            </a:endParaRPr>
          </a:p>
          <a:p>
            <a:pPr marL="342900" marR="0" lvl="0" indent="-342900" algn="l" rtl="0">
              <a:lnSpc>
                <a:spcPct val="100000"/>
              </a:lnSpc>
              <a:spcBef>
                <a:spcPts val="640"/>
              </a:spcBef>
              <a:spcAft>
                <a:spcPts val="0"/>
              </a:spcAft>
              <a:buClr>
                <a:schemeClr val="lt2"/>
              </a:buClr>
              <a:buSzPts val="2400"/>
              <a:buFont typeface="Noto Sans Symbols"/>
              <a:buNone/>
            </a:pPr>
            <a:endParaRPr sz="3200" b="0" i="0" u="none" dirty="0">
              <a:solidFill>
                <a:schemeClr val="dk1"/>
              </a:solidFill>
              <a:latin typeface="Verdana"/>
              <a:ea typeface="Verdana"/>
              <a:cs typeface="Verdana"/>
              <a:sym typeface="Verdana"/>
            </a:endParaRPr>
          </a:p>
          <a:p>
            <a:pPr marL="342900" marR="0" lvl="0" indent="-190500" algn="l" rtl="0">
              <a:spcBef>
                <a:spcPts val="640"/>
              </a:spcBef>
              <a:spcAft>
                <a:spcPts val="0"/>
              </a:spcAft>
              <a:buClr>
                <a:schemeClr val="lt2"/>
              </a:buClr>
              <a:buSzPts val="2400"/>
              <a:buFont typeface="Noto Sans Symbols"/>
              <a:buNone/>
            </a:pPr>
            <a:endParaRPr sz="3200" b="0" i="0" u="none" dirty="0">
              <a:solidFill>
                <a:schemeClr val="dk1"/>
              </a:solidFill>
              <a:latin typeface="Verdana"/>
              <a:ea typeface="Verdana"/>
              <a:cs typeface="Verdana"/>
              <a:sym typeface="Verdana"/>
            </a:endParaRPr>
          </a:p>
        </p:txBody>
      </p:sp>
      <p:pic>
        <p:nvPicPr>
          <p:cNvPr id="222" name="Google Shape;222;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00812" y="4429125"/>
            <a:ext cx="1827212" cy="2024062"/>
          </a:xfrm>
          <a:prstGeom prst="rect">
            <a:avLst/>
          </a:prstGeom>
          <a:noFill/>
          <a:ln>
            <a:noFill/>
          </a:ln>
        </p:spPr>
      </p:pic>
      <p:pic>
        <p:nvPicPr>
          <p:cNvPr id="223" name="Google Shape;223;p14"/>
          <p:cNvPicPr preferRelativeResize="0"/>
          <p:nvPr/>
        </p:nvPicPr>
        <p:blipFill rotWithShape="1">
          <a:blip r:embed="rId4" cstate="email">
            <a:alphaModFix/>
            <a:extLst>
              <a:ext uri="{28A0092B-C50C-407E-A947-70E740481C1C}">
                <a14:useLocalDpi xmlns:a14="http://schemas.microsoft.com/office/drawing/2010/main"/>
              </a:ext>
            </a:extLst>
          </a:blip>
          <a:srcRect t="-12602" b="-12601"/>
          <a:stretch/>
        </p:blipFill>
        <p:spPr>
          <a:xfrm>
            <a:off x="6500812" y="95250"/>
            <a:ext cx="2152650" cy="12557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168EC-B255-4BDC-A935-6EC93535DE2F}"/>
              </a:ext>
            </a:extLst>
          </p:cNvPr>
          <p:cNvSpPr>
            <a:spLocks noGrp="1"/>
          </p:cNvSpPr>
          <p:nvPr>
            <p:ph type="title"/>
          </p:nvPr>
        </p:nvSpPr>
        <p:spPr/>
        <p:txBody>
          <a:bodyPr/>
          <a:lstStyle/>
          <a:p>
            <a:pPr algn="ctr"/>
            <a:r>
              <a:rPr lang="en-GB" dirty="0"/>
              <a:t>Fred Fingers</a:t>
            </a:r>
          </a:p>
        </p:txBody>
      </p:sp>
      <p:pic>
        <p:nvPicPr>
          <p:cNvPr id="3" name="Picture 2">
            <a:extLst>
              <a:ext uri="{FF2B5EF4-FFF2-40B4-BE49-F238E27FC236}">
                <a16:creationId xmlns:a16="http://schemas.microsoft.com/office/drawing/2014/main" id="{469308E3-C22A-4FCD-99DD-8E6DA63E80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298" y="1612503"/>
            <a:ext cx="3851300" cy="2888475"/>
          </a:xfrm>
          <a:prstGeom prst="rect">
            <a:avLst/>
          </a:prstGeom>
        </p:spPr>
      </p:pic>
      <p:pic>
        <p:nvPicPr>
          <p:cNvPr id="4" name="Picture 3">
            <a:extLst>
              <a:ext uri="{FF2B5EF4-FFF2-40B4-BE49-F238E27FC236}">
                <a16:creationId xmlns:a16="http://schemas.microsoft.com/office/drawing/2014/main" id="{F3180F69-1397-455E-A47E-0B5809DDFC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3021" y="3123907"/>
            <a:ext cx="4179799" cy="3134850"/>
          </a:xfrm>
          <a:prstGeom prst="rect">
            <a:avLst/>
          </a:prstGeom>
        </p:spPr>
      </p:pic>
    </p:spTree>
    <p:extLst>
      <p:ext uri="{BB962C8B-B14F-4D97-AF65-F5344CB8AC3E}">
        <p14:creationId xmlns:p14="http://schemas.microsoft.com/office/powerpoint/2010/main" val="189402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B050"/>
              </a:buClr>
              <a:buSzPts val="4400"/>
              <a:buFont typeface="Arial"/>
              <a:buNone/>
            </a:pPr>
            <a:r>
              <a:rPr lang="en-US" sz="4400" b="1" i="0" u="none" dirty="0">
                <a:solidFill>
                  <a:srgbClr val="00B050"/>
                </a:solidFill>
                <a:latin typeface="Bradley Hand ITC" panose="03070402050302030203" pitchFamily="66" charset="0"/>
                <a:ea typeface="Arial"/>
                <a:cs typeface="Arial"/>
                <a:sym typeface="Arial"/>
              </a:rPr>
              <a:t>Green words</a:t>
            </a:r>
            <a:endParaRPr b="1" dirty="0">
              <a:latin typeface="Bradley Hand ITC" panose="03070402050302030203" pitchFamily="66" charset="0"/>
            </a:endParaRPr>
          </a:p>
        </p:txBody>
      </p:sp>
      <p:sp>
        <p:nvSpPr>
          <p:cNvPr id="229" name="Google Shape;229;p1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700"/>
              <a:buFont typeface="Noto Sans Symbols"/>
              <a:buChar char="🞐"/>
            </a:pPr>
            <a:r>
              <a:rPr lang="en-US" sz="3600" b="1" i="0" u="none" dirty="0">
                <a:solidFill>
                  <a:srgbClr val="00B050"/>
                </a:solidFill>
                <a:latin typeface="Bradley Hand ITC" panose="03070402050302030203" pitchFamily="66" charset="0"/>
                <a:ea typeface="Arial"/>
                <a:cs typeface="Arial"/>
                <a:sym typeface="Arial"/>
              </a:rPr>
              <a:t>Green words are words we can Fred talk. Words we can segment and blend.</a:t>
            </a:r>
            <a:endParaRPr b="1" dirty="0">
              <a:latin typeface="Bradley Hand ITC" panose="03070402050302030203" pitchFamily="66" charset="0"/>
            </a:endParaRPr>
          </a:p>
          <a:p>
            <a:pPr marL="342900" marR="0" lvl="0" indent="-171450" algn="l" rtl="0">
              <a:lnSpc>
                <a:spcPct val="100000"/>
              </a:lnSpc>
              <a:spcBef>
                <a:spcPts val="720"/>
              </a:spcBef>
              <a:spcAft>
                <a:spcPts val="0"/>
              </a:spcAft>
              <a:buClr>
                <a:schemeClr val="lt2"/>
              </a:buClr>
              <a:buSzPts val="2700"/>
              <a:buFont typeface="Noto Sans Symbols"/>
              <a:buNone/>
            </a:pPr>
            <a:endParaRPr sz="3600" b="1" i="0" u="none" dirty="0">
              <a:solidFill>
                <a:srgbClr val="00B050"/>
              </a:solidFill>
              <a:latin typeface="Bradley Hand ITC" panose="03070402050302030203" pitchFamily="66" charset="0"/>
              <a:ea typeface="Arial"/>
              <a:cs typeface="Arial"/>
              <a:sym typeface="Arial"/>
            </a:endParaRPr>
          </a:p>
          <a:p>
            <a:pPr marL="342900" marR="0" lvl="0" indent="-342900" algn="l" rtl="0">
              <a:lnSpc>
                <a:spcPct val="100000"/>
              </a:lnSpc>
              <a:spcBef>
                <a:spcPts val="720"/>
              </a:spcBef>
              <a:spcAft>
                <a:spcPts val="0"/>
              </a:spcAft>
              <a:buClr>
                <a:schemeClr val="lt2"/>
              </a:buClr>
              <a:buSzPts val="2700"/>
              <a:buFont typeface="Noto Sans Symbols"/>
              <a:buChar char="🞐"/>
            </a:pPr>
            <a:r>
              <a:rPr lang="en-US" sz="3600" b="1" i="0" u="none" dirty="0">
                <a:solidFill>
                  <a:srgbClr val="00B050"/>
                </a:solidFill>
                <a:latin typeface="Bradley Hand ITC" panose="03070402050302030203" pitchFamily="66" charset="0"/>
                <a:ea typeface="Arial"/>
                <a:cs typeface="Arial"/>
                <a:sym typeface="Arial"/>
              </a:rPr>
              <a:t>For example – play and coin</a:t>
            </a:r>
            <a:endParaRPr b="1" dirty="0">
              <a:latin typeface="Bradley Hand ITC" panose="03070402050302030203" pitchFamily="66" charset="0"/>
            </a:endParaRPr>
          </a:p>
        </p:txBody>
      </p:sp>
      <p:pic>
        <p:nvPicPr>
          <p:cNvPr id="4" name="Picture 3">
            <a:extLst>
              <a:ext uri="{FF2B5EF4-FFF2-40B4-BE49-F238E27FC236}">
                <a16:creationId xmlns:a16="http://schemas.microsoft.com/office/drawing/2014/main" id="{6E212224-0AEF-410A-8F35-2EEA5D1D59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9590" y="4074379"/>
            <a:ext cx="3341078" cy="25058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F3300"/>
              </a:buClr>
              <a:buSzPts val="4400"/>
              <a:buFont typeface="Arial"/>
              <a:buNone/>
            </a:pPr>
            <a:r>
              <a:rPr lang="en-US" sz="4400" b="1" i="0" u="none" dirty="0">
                <a:solidFill>
                  <a:srgbClr val="FF3300"/>
                </a:solidFill>
                <a:latin typeface="Bradley Hand ITC" panose="03070402050302030203" pitchFamily="66" charset="0"/>
                <a:ea typeface="Arial"/>
                <a:cs typeface="Arial"/>
                <a:sym typeface="Arial"/>
              </a:rPr>
              <a:t>Red Words</a:t>
            </a:r>
            <a:endParaRPr b="1" dirty="0">
              <a:latin typeface="Bradley Hand ITC" panose="03070402050302030203" pitchFamily="66" charset="0"/>
            </a:endParaRPr>
          </a:p>
        </p:txBody>
      </p:sp>
      <p:sp>
        <p:nvSpPr>
          <p:cNvPr id="235" name="Google Shape;235;p1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3300"/>
              <a:buFont typeface="Noto Sans Symbols"/>
              <a:buChar char="🞐"/>
            </a:pPr>
            <a:r>
              <a:rPr lang="en-US" sz="4400" b="1" i="0" u="none" dirty="0">
                <a:solidFill>
                  <a:srgbClr val="FF3300"/>
                </a:solidFill>
                <a:latin typeface="Bradley Hand ITC" panose="03070402050302030203" pitchFamily="66" charset="0"/>
                <a:ea typeface="Arial"/>
                <a:cs typeface="Arial"/>
                <a:sym typeface="Arial"/>
              </a:rPr>
              <a:t>These were called tricky words.</a:t>
            </a:r>
            <a:endParaRPr b="1" dirty="0">
              <a:latin typeface="Bradley Hand ITC" panose="03070402050302030203" pitchFamily="66" charset="0"/>
            </a:endParaRPr>
          </a:p>
          <a:p>
            <a:pPr marL="342900" marR="0" lvl="0" indent="-342900" algn="l" rtl="0">
              <a:lnSpc>
                <a:spcPct val="100000"/>
              </a:lnSpc>
              <a:spcBef>
                <a:spcPts val="880"/>
              </a:spcBef>
              <a:spcAft>
                <a:spcPts val="0"/>
              </a:spcAft>
              <a:buClr>
                <a:schemeClr val="lt2"/>
              </a:buClr>
              <a:buSzPts val="3300"/>
              <a:buFont typeface="Noto Sans Symbols"/>
              <a:buChar char="🞐"/>
            </a:pPr>
            <a:r>
              <a:rPr lang="en-US" sz="4400" b="1" i="0" u="none" dirty="0">
                <a:solidFill>
                  <a:srgbClr val="FF3300"/>
                </a:solidFill>
                <a:latin typeface="Bradley Hand ITC" panose="03070402050302030203" pitchFamily="66" charset="0"/>
                <a:ea typeface="Arial"/>
                <a:cs typeface="Arial"/>
                <a:sym typeface="Arial"/>
              </a:rPr>
              <a:t>Red words are words we can’t Fred talk.</a:t>
            </a:r>
            <a:endParaRPr b="1" dirty="0">
              <a:latin typeface="Bradley Hand ITC" panose="03070402050302030203" pitchFamily="66" charset="0"/>
            </a:endParaRPr>
          </a:p>
          <a:p>
            <a:pPr marL="342900" marR="0" lvl="0" indent="-342900" algn="l" rtl="0">
              <a:lnSpc>
                <a:spcPct val="100000"/>
              </a:lnSpc>
              <a:spcBef>
                <a:spcPts val="880"/>
              </a:spcBef>
              <a:spcAft>
                <a:spcPts val="0"/>
              </a:spcAft>
              <a:buClr>
                <a:schemeClr val="lt2"/>
              </a:buClr>
              <a:buSzPts val="3300"/>
              <a:buFont typeface="Noto Sans Symbols"/>
              <a:buChar char="🞐"/>
            </a:pPr>
            <a:r>
              <a:rPr lang="en-US" sz="4400" b="1" i="0" u="none" dirty="0">
                <a:solidFill>
                  <a:srgbClr val="FF3300"/>
                </a:solidFill>
                <a:latin typeface="Bradley Hand ITC" panose="03070402050302030203" pitchFamily="66" charset="0"/>
                <a:ea typeface="Arial"/>
                <a:cs typeface="Arial"/>
                <a:sym typeface="Arial"/>
              </a:rPr>
              <a:t>For </a:t>
            </a:r>
            <a:r>
              <a:rPr lang="en-US" sz="4400" b="1" i="0" u="none">
                <a:solidFill>
                  <a:srgbClr val="FF3300"/>
                </a:solidFill>
                <a:latin typeface="Bradley Hand ITC" panose="03070402050302030203" pitchFamily="66" charset="0"/>
                <a:ea typeface="Arial"/>
                <a:cs typeface="Arial"/>
                <a:sym typeface="Arial"/>
              </a:rPr>
              <a:t>example </a:t>
            </a:r>
            <a:r>
              <a:rPr lang="en-US" sz="4400" b="1">
                <a:solidFill>
                  <a:srgbClr val="FF3300"/>
                </a:solidFill>
                <a:latin typeface="Bradley Hand ITC" panose="03070402050302030203" pitchFamily="66" charset="0"/>
                <a:ea typeface="Arial"/>
                <a:cs typeface="Arial"/>
                <a:sym typeface="Arial"/>
              </a:rPr>
              <a:t> </a:t>
            </a:r>
            <a:r>
              <a:rPr lang="en-US" sz="4400" b="1" i="0" u="none">
                <a:solidFill>
                  <a:srgbClr val="FF3300"/>
                </a:solidFill>
                <a:latin typeface="Bradley Hand ITC" panose="03070402050302030203" pitchFamily="66" charset="0"/>
                <a:ea typeface="Arial"/>
                <a:cs typeface="Arial"/>
                <a:sym typeface="Arial"/>
              </a:rPr>
              <a:t>the    said</a:t>
            </a:r>
            <a:endParaRPr b="1" dirty="0">
              <a:latin typeface="Bradley Hand ITC" panose="03070402050302030203" pitchFamily="66" charset="0"/>
            </a:endParaRPr>
          </a:p>
          <a:p>
            <a:pPr marL="342900" marR="0" lvl="0" indent="-133350" algn="l" rtl="0">
              <a:lnSpc>
                <a:spcPct val="100000"/>
              </a:lnSpc>
              <a:spcBef>
                <a:spcPts val="880"/>
              </a:spcBef>
              <a:spcAft>
                <a:spcPts val="0"/>
              </a:spcAft>
              <a:buClr>
                <a:schemeClr val="lt2"/>
              </a:buClr>
              <a:buSzPts val="3300"/>
              <a:buFont typeface="Noto Sans Symbols"/>
              <a:buNone/>
            </a:pPr>
            <a:endParaRPr sz="4400" b="1" i="0" u="none" dirty="0">
              <a:solidFill>
                <a:schemeClr val="dk1"/>
              </a:solidFill>
              <a:latin typeface="Bradley Hand ITC" panose="03070402050302030203" pitchFamily="66" charset="0"/>
              <a:ea typeface="Arial"/>
              <a:cs typeface="Arial"/>
              <a:sym typeface="Arial"/>
            </a:endParaRPr>
          </a:p>
          <a:p>
            <a:pPr marL="342900" marR="0" lvl="0" indent="-342900" algn="l" rtl="0">
              <a:lnSpc>
                <a:spcPct val="100000"/>
              </a:lnSpc>
              <a:spcBef>
                <a:spcPts val="880"/>
              </a:spcBef>
              <a:spcAft>
                <a:spcPts val="0"/>
              </a:spcAft>
              <a:buClr>
                <a:schemeClr val="lt2"/>
              </a:buClr>
              <a:buSzPts val="3300"/>
              <a:buFont typeface="Noto Sans Symbols"/>
              <a:buChar char="🞐"/>
            </a:pPr>
            <a:r>
              <a:rPr lang="en-US" sz="4400" b="1" i="0" u="none" dirty="0">
                <a:solidFill>
                  <a:schemeClr val="dk1"/>
                </a:solidFill>
                <a:latin typeface="Bradley Hand ITC" panose="03070402050302030203" pitchFamily="66" charset="0"/>
                <a:ea typeface="Arial"/>
                <a:cs typeface="Arial"/>
                <a:sym typeface="Arial"/>
              </a:rPr>
              <a:t>You can’t Fred a red!</a:t>
            </a:r>
            <a:endParaRPr b="1" dirty="0">
              <a:latin typeface="Bradley Hand ITC" panose="03070402050302030203" pitchFamily="66" charset="0"/>
            </a:endParaRPr>
          </a:p>
          <a:p>
            <a:pPr marL="342900" marR="0" lvl="0" indent="-209550" algn="l" rtl="0">
              <a:lnSpc>
                <a:spcPct val="100000"/>
              </a:lnSpc>
              <a:spcBef>
                <a:spcPts val="560"/>
              </a:spcBef>
              <a:spcAft>
                <a:spcPts val="0"/>
              </a:spcAft>
              <a:buClr>
                <a:schemeClr val="lt2"/>
              </a:buClr>
              <a:buSzPts val="2100"/>
              <a:buFont typeface="Noto Sans Symbols"/>
              <a:buNone/>
            </a:pPr>
            <a:endParaRPr sz="2800" b="0" i="0" u="none" dirty="0">
              <a:solidFill>
                <a:schemeClr val="dk1"/>
              </a:solidFill>
              <a:latin typeface="Verdana"/>
              <a:ea typeface="Verdana"/>
              <a:cs typeface="Verdana"/>
              <a:sym typeface="Verdana"/>
            </a:endParaRPr>
          </a:p>
          <a:p>
            <a:pPr marL="342900" marR="0" lvl="0" indent="-209550" algn="l" rtl="0">
              <a:spcBef>
                <a:spcPts val="560"/>
              </a:spcBef>
              <a:spcAft>
                <a:spcPts val="0"/>
              </a:spcAft>
              <a:buClr>
                <a:schemeClr val="lt2"/>
              </a:buClr>
              <a:buSzPts val="2100"/>
              <a:buFont typeface="Noto Sans Symbols"/>
              <a:buNone/>
            </a:pPr>
            <a:endParaRPr sz="2800" b="0" i="0" u="none" dirty="0">
              <a:solidFill>
                <a:schemeClr val="dk1"/>
              </a:solidFill>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mod="1"/>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graphicFrame>
        <p:nvGraphicFramePr>
          <p:cNvPr id="240" name="Google Shape;240;p17"/>
          <p:cNvGraphicFramePr/>
          <p:nvPr/>
        </p:nvGraphicFramePr>
        <p:xfrm>
          <a:off x="539750" y="571500"/>
          <a:ext cx="8104175" cy="1037270"/>
        </p:xfrm>
        <a:graphic>
          <a:graphicData uri="http://schemas.openxmlformats.org/drawingml/2006/table">
            <a:tbl>
              <a:tblPr>
                <a:noFill/>
                <a:tableStyleId>{16A13E84-6679-42AF-BFD1-C1E8F2AB3CF6}</a:tableStyleId>
              </a:tblPr>
              <a:tblGrid>
                <a:gridCol w="7366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38175">
                  <a:extLst>
                    <a:ext uri="{9D8B030D-6E8A-4147-A177-3AD203B41FA5}">
                      <a16:colId xmlns:a16="http://schemas.microsoft.com/office/drawing/2014/main" val="20005"/>
                    </a:ext>
                  </a:extLst>
                </a:gridCol>
                <a:gridCol w="736600">
                  <a:extLst>
                    <a:ext uri="{9D8B030D-6E8A-4147-A177-3AD203B41FA5}">
                      <a16:colId xmlns:a16="http://schemas.microsoft.com/office/drawing/2014/main" val="20006"/>
                    </a:ext>
                  </a:extLst>
                </a:gridCol>
                <a:gridCol w="736600">
                  <a:extLst>
                    <a:ext uri="{9D8B030D-6E8A-4147-A177-3AD203B41FA5}">
                      <a16:colId xmlns:a16="http://schemas.microsoft.com/office/drawing/2014/main" val="20007"/>
                    </a:ext>
                  </a:extLst>
                </a:gridCol>
                <a:gridCol w="736600">
                  <a:extLst>
                    <a:ext uri="{9D8B030D-6E8A-4147-A177-3AD203B41FA5}">
                      <a16:colId xmlns:a16="http://schemas.microsoft.com/office/drawing/2014/main" val="20008"/>
                    </a:ext>
                  </a:extLst>
                </a:gridCol>
                <a:gridCol w="736600">
                  <a:extLst>
                    <a:ext uri="{9D8B030D-6E8A-4147-A177-3AD203B41FA5}">
                      <a16:colId xmlns:a16="http://schemas.microsoft.com/office/drawing/2014/main" val="20009"/>
                    </a:ext>
                  </a:extLst>
                </a:gridCol>
                <a:gridCol w="736600">
                  <a:extLst>
                    <a:ext uri="{9D8B030D-6E8A-4147-A177-3AD203B41FA5}">
                      <a16:colId xmlns:a16="http://schemas.microsoft.com/office/drawing/2014/main" val="20010"/>
                    </a:ext>
                  </a:extLst>
                </a:gridCol>
              </a:tblGrid>
              <a:tr h="519100">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a:solidFill>
                            <a:schemeClr val="dk1"/>
                          </a:solidFill>
                          <a:latin typeface="Comic Sans MS"/>
                          <a:ea typeface="Comic Sans MS"/>
                          <a:cs typeface="Comic Sans MS"/>
                          <a:sym typeface="Comic Sans MS"/>
                        </a:rPr>
                        <a:t>f</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a:solidFill>
                            <a:schemeClr val="dk1"/>
                          </a:solidFill>
                          <a:latin typeface="Comic Sans MS"/>
                          <a:ea typeface="Comic Sans MS"/>
                          <a:cs typeface="Comic Sans MS"/>
                          <a:sym typeface="Comic Sans MS"/>
                        </a:rPr>
                        <a:t>l</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a:solidFill>
                            <a:schemeClr val="dk1"/>
                          </a:solidFill>
                          <a:latin typeface="Comic Sans MS"/>
                          <a:ea typeface="Comic Sans MS"/>
                          <a:cs typeface="Comic Sans MS"/>
                          <a:sym typeface="Comic Sans MS"/>
                        </a:rPr>
                        <a:t>m</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a:solidFill>
                            <a:schemeClr val="dk1"/>
                          </a:solidFill>
                          <a:latin typeface="Comic Sans MS"/>
                          <a:ea typeface="Comic Sans MS"/>
                          <a:cs typeface="Comic Sans MS"/>
                          <a:sym typeface="Comic Sans MS"/>
                        </a:rPr>
                        <a:t>n</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a:solidFill>
                            <a:schemeClr val="dk1"/>
                          </a:solidFill>
                          <a:latin typeface="Comic Sans MS"/>
                          <a:ea typeface="Comic Sans MS"/>
                          <a:cs typeface="Comic Sans MS"/>
                          <a:sym typeface="Comic Sans MS"/>
                        </a:rPr>
                        <a:t>r</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a:solidFill>
                            <a:schemeClr val="dk1"/>
                          </a:solidFill>
                          <a:latin typeface="Comic Sans MS"/>
                          <a:ea typeface="Comic Sans MS"/>
                          <a:cs typeface="Comic Sans MS"/>
                          <a:sym typeface="Comic Sans MS"/>
                        </a:rPr>
                        <a:t>s</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a:solidFill>
                            <a:schemeClr val="dk1"/>
                          </a:solidFill>
                          <a:latin typeface="Comic Sans MS"/>
                          <a:ea typeface="Comic Sans MS"/>
                          <a:cs typeface="Comic Sans MS"/>
                          <a:sym typeface="Comic Sans MS"/>
                        </a:rPr>
                        <a:t>v</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a:solidFill>
                            <a:schemeClr val="dk1"/>
                          </a:solidFill>
                          <a:latin typeface="Comic Sans MS"/>
                          <a:ea typeface="Comic Sans MS"/>
                          <a:cs typeface="Comic Sans MS"/>
                          <a:sym typeface="Comic Sans MS"/>
                        </a:rPr>
                        <a:t>z</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a:solidFill>
                            <a:schemeClr val="dk1"/>
                          </a:solidFill>
                          <a:latin typeface="Comic Sans MS"/>
                          <a:ea typeface="Comic Sans MS"/>
                          <a:cs typeface="Comic Sans MS"/>
                          <a:sym typeface="Comic Sans MS"/>
                        </a:rPr>
                        <a:t>sh</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a:solidFill>
                            <a:schemeClr val="dk1"/>
                          </a:solidFill>
                          <a:latin typeface="Comic Sans MS"/>
                          <a:ea typeface="Comic Sans MS"/>
                          <a:cs typeface="Comic Sans MS"/>
                          <a:sym typeface="Comic Sans MS"/>
                        </a:rPr>
                        <a:t>th</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strike="noStrike" cap="none">
                          <a:solidFill>
                            <a:schemeClr val="dk1"/>
                          </a:solidFill>
                          <a:latin typeface="Comic Sans MS"/>
                          <a:ea typeface="Comic Sans MS"/>
                          <a:cs typeface="Comic Sans MS"/>
                          <a:sym typeface="Comic Sans MS"/>
                        </a:rPr>
                        <a:t>ng</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extLst>
                  <a:ext uri="{0D108BD9-81ED-4DB2-BD59-A6C34878D82A}">
                    <a16:rowId xmlns:a16="http://schemas.microsoft.com/office/drawing/2014/main" val="10000"/>
                  </a:ext>
                </a:extLst>
              </a:tr>
              <a:tr h="517525">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2800"/>
                        <a:buFont typeface="Comic Sans MS"/>
                        <a:buNone/>
                      </a:pPr>
                      <a:r>
                        <a:rPr lang="en-US" sz="2800" b="1" i="0" u="none">
                          <a:solidFill>
                            <a:srgbClr val="000000"/>
                          </a:solidFill>
                          <a:latin typeface="Comic Sans MS"/>
                          <a:ea typeface="Comic Sans MS"/>
                          <a:cs typeface="Comic Sans MS"/>
                          <a:sym typeface="Comic Sans MS"/>
                        </a:rPr>
                        <a:t>nk</a:t>
                      </a:r>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bl>
          </a:graphicData>
        </a:graphic>
      </p:graphicFrame>
      <p:graphicFrame>
        <p:nvGraphicFramePr>
          <p:cNvPr id="241" name="Google Shape;241;p17"/>
          <p:cNvGraphicFramePr/>
          <p:nvPr/>
        </p:nvGraphicFramePr>
        <p:xfrm>
          <a:off x="571500" y="2143125"/>
          <a:ext cx="8072300" cy="1037270"/>
        </p:xfrm>
        <a:graphic>
          <a:graphicData uri="http://schemas.openxmlformats.org/drawingml/2006/table">
            <a:tbl>
              <a:tblPr>
                <a:noFill/>
                <a:tableStyleId>{16A13E84-6679-42AF-BFD1-C1E8F2AB3CF6}</a:tableStyleId>
              </a:tblPr>
              <a:tblGrid>
                <a:gridCol w="620700">
                  <a:extLst>
                    <a:ext uri="{9D8B030D-6E8A-4147-A177-3AD203B41FA5}">
                      <a16:colId xmlns:a16="http://schemas.microsoft.com/office/drawing/2014/main" val="20000"/>
                    </a:ext>
                  </a:extLst>
                </a:gridCol>
                <a:gridCol w="620700">
                  <a:extLst>
                    <a:ext uri="{9D8B030D-6E8A-4147-A177-3AD203B41FA5}">
                      <a16:colId xmlns:a16="http://schemas.microsoft.com/office/drawing/2014/main" val="20001"/>
                    </a:ext>
                  </a:extLst>
                </a:gridCol>
                <a:gridCol w="620700">
                  <a:extLst>
                    <a:ext uri="{9D8B030D-6E8A-4147-A177-3AD203B41FA5}">
                      <a16:colId xmlns:a16="http://schemas.microsoft.com/office/drawing/2014/main" val="20002"/>
                    </a:ext>
                  </a:extLst>
                </a:gridCol>
                <a:gridCol w="622300">
                  <a:extLst>
                    <a:ext uri="{9D8B030D-6E8A-4147-A177-3AD203B41FA5}">
                      <a16:colId xmlns:a16="http://schemas.microsoft.com/office/drawing/2014/main" val="20003"/>
                    </a:ext>
                  </a:extLst>
                </a:gridCol>
                <a:gridCol w="620700">
                  <a:extLst>
                    <a:ext uri="{9D8B030D-6E8A-4147-A177-3AD203B41FA5}">
                      <a16:colId xmlns:a16="http://schemas.microsoft.com/office/drawing/2014/main" val="20004"/>
                    </a:ext>
                  </a:extLst>
                </a:gridCol>
                <a:gridCol w="620700">
                  <a:extLst>
                    <a:ext uri="{9D8B030D-6E8A-4147-A177-3AD203B41FA5}">
                      <a16:colId xmlns:a16="http://schemas.microsoft.com/office/drawing/2014/main" val="20005"/>
                    </a:ext>
                  </a:extLst>
                </a:gridCol>
                <a:gridCol w="620700">
                  <a:extLst>
                    <a:ext uri="{9D8B030D-6E8A-4147-A177-3AD203B41FA5}">
                      <a16:colId xmlns:a16="http://schemas.microsoft.com/office/drawing/2014/main" val="20006"/>
                    </a:ext>
                  </a:extLst>
                </a:gridCol>
                <a:gridCol w="620700">
                  <a:extLst>
                    <a:ext uri="{9D8B030D-6E8A-4147-A177-3AD203B41FA5}">
                      <a16:colId xmlns:a16="http://schemas.microsoft.com/office/drawing/2014/main" val="20007"/>
                    </a:ext>
                  </a:extLst>
                </a:gridCol>
                <a:gridCol w="620700">
                  <a:extLst>
                    <a:ext uri="{9D8B030D-6E8A-4147-A177-3AD203B41FA5}">
                      <a16:colId xmlns:a16="http://schemas.microsoft.com/office/drawing/2014/main" val="20008"/>
                    </a:ext>
                  </a:extLst>
                </a:gridCol>
                <a:gridCol w="622300">
                  <a:extLst>
                    <a:ext uri="{9D8B030D-6E8A-4147-A177-3AD203B41FA5}">
                      <a16:colId xmlns:a16="http://schemas.microsoft.com/office/drawing/2014/main" val="20009"/>
                    </a:ext>
                  </a:extLst>
                </a:gridCol>
                <a:gridCol w="620700">
                  <a:extLst>
                    <a:ext uri="{9D8B030D-6E8A-4147-A177-3AD203B41FA5}">
                      <a16:colId xmlns:a16="http://schemas.microsoft.com/office/drawing/2014/main" val="20010"/>
                    </a:ext>
                  </a:extLst>
                </a:gridCol>
                <a:gridCol w="620700">
                  <a:extLst>
                    <a:ext uri="{9D8B030D-6E8A-4147-A177-3AD203B41FA5}">
                      <a16:colId xmlns:a16="http://schemas.microsoft.com/office/drawing/2014/main" val="20011"/>
                    </a:ext>
                  </a:extLst>
                </a:gridCol>
                <a:gridCol w="620700">
                  <a:extLst>
                    <a:ext uri="{9D8B030D-6E8A-4147-A177-3AD203B41FA5}">
                      <a16:colId xmlns:a16="http://schemas.microsoft.com/office/drawing/2014/main" val="20012"/>
                    </a:ext>
                  </a:extLst>
                </a:gridCol>
              </a:tblGrid>
              <a:tr h="519100">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b</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c</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d</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g</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h</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j</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p</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qu</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w</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x</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ch</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extLst>
                  <a:ext uri="{0D108BD9-81ED-4DB2-BD59-A6C34878D82A}">
                    <a16:rowId xmlns:a16="http://schemas.microsoft.com/office/drawing/2014/main" val="10000"/>
                  </a:ext>
                </a:extLst>
              </a:tr>
              <a:tr h="517525">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2800"/>
                        <a:buFont typeface="Comic Sans MS"/>
                        <a:buNone/>
                      </a:pPr>
                      <a:r>
                        <a:rPr lang="en-US" sz="2800" b="1" i="0" u="none">
                          <a:solidFill>
                            <a:srgbClr val="000000"/>
                          </a:solidFill>
                          <a:latin typeface="Comic Sans MS"/>
                          <a:ea typeface="Comic Sans MS"/>
                          <a:cs typeface="Comic Sans MS"/>
                          <a:sym typeface="Comic Sans MS"/>
                        </a:rPr>
                        <a:t>k</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bl>
          </a:graphicData>
        </a:graphic>
      </p:graphicFrame>
      <p:graphicFrame>
        <p:nvGraphicFramePr>
          <p:cNvPr id="242" name="Google Shape;242;p17"/>
          <p:cNvGraphicFramePr/>
          <p:nvPr/>
        </p:nvGraphicFramePr>
        <p:xfrm>
          <a:off x="571500" y="3643312"/>
          <a:ext cx="8000925" cy="1036625"/>
        </p:xfrm>
        <a:graphic>
          <a:graphicData uri="http://schemas.openxmlformats.org/drawingml/2006/table">
            <a:tbl>
              <a:tblPr>
                <a:noFill/>
                <a:tableStyleId>{16A13E84-6679-42AF-BFD1-C1E8F2AB3CF6}</a:tableStyleId>
              </a:tblPr>
              <a:tblGrid>
                <a:gridCol w="868350">
                  <a:extLst>
                    <a:ext uri="{9D8B030D-6E8A-4147-A177-3AD203B41FA5}">
                      <a16:colId xmlns:a16="http://schemas.microsoft.com/office/drawing/2014/main" val="20000"/>
                    </a:ext>
                  </a:extLst>
                </a:gridCol>
                <a:gridCol w="868350">
                  <a:extLst>
                    <a:ext uri="{9D8B030D-6E8A-4147-A177-3AD203B41FA5}">
                      <a16:colId xmlns:a16="http://schemas.microsoft.com/office/drawing/2014/main" val="20001"/>
                    </a:ext>
                  </a:extLst>
                </a:gridCol>
                <a:gridCol w="866775">
                  <a:extLst>
                    <a:ext uri="{9D8B030D-6E8A-4147-A177-3AD203B41FA5}">
                      <a16:colId xmlns:a16="http://schemas.microsoft.com/office/drawing/2014/main" val="20002"/>
                    </a:ext>
                  </a:extLst>
                </a:gridCol>
                <a:gridCol w="868350">
                  <a:extLst>
                    <a:ext uri="{9D8B030D-6E8A-4147-A177-3AD203B41FA5}">
                      <a16:colId xmlns:a16="http://schemas.microsoft.com/office/drawing/2014/main" val="20003"/>
                    </a:ext>
                  </a:extLst>
                </a:gridCol>
                <a:gridCol w="868350">
                  <a:extLst>
                    <a:ext uri="{9D8B030D-6E8A-4147-A177-3AD203B41FA5}">
                      <a16:colId xmlns:a16="http://schemas.microsoft.com/office/drawing/2014/main" val="20004"/>
                    </a:ext>
                  </a:extLst>
                </a:gridCol>
                <a:gridCol w="868350">
                  <a:extLst>
                    <a:ext uri="{9D8B030D-6E8A-4147-A177-3AD203B41FA5}">
                      <a16:colId xmlns:a16="http://schemas.microsoft.com/office/drawing/2014/main" val="20005"/>
                    </a:ext>
                  </a:extLst>
                </a:gridCol>
                <a:gridCol w="868350">
                  <a:extLst>
                    <a:ext uri="{9D8B030D-6E8A-4147-A177-3AD203B41FA5}">
                      <a16:colId xmlns:a16="http://schemas.microsoft.com/office/drawing/2014/main" val="20006"/>
                    </a:ext>
                  </a:extLst>
                </a:gridCol>
                <a:gridCol w="1076325">
                  <a:extLst>
                    <a:ext uri="{9D8B030D-6E8A-4147-A177-3AD203B41FA5}">
                      <a16:colId xmlns:a16="http://schemas.microsoft.com/office/drawing/2014/main" val="20007"/>
                    </a:ext>
                  </a:extLst>
                </a:gridCol>
                <a:gridCol w="847725">
                  <a:extLst>
                    <a:ext uri="{9D8B030D-6E8A-4147-A177-3AD203B41FA5}">
                      <a16:colId xmlns:a16="http://schemas.microsoft.com/office/drawing/2014/main" val="20008"/>
                    </a:ext>
                  </a:extLst>
                </a:gridCol>
              </a:tblGrid>
              <a:tr h="519100">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a</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i</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o</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u</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FFFF00"/>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ay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ee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igh</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ow</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extLst>
                  <a:ext uri="{0D108BD9-81ED-4DB2-BD59-A6C34878D82A}">
                    <a16:rowId xmlns:a16="http://schemas.microsoft.com/office/drawing/2014/main" val="10000"/>
                  </a:ext>
                </a:extLst>
              </a:tr>
              <a:tr h="517525">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extLst>
                  <a:ext uri="{0D108BD9-81ED-4DB2-BD59-A6C34878D82A}">
                    <a16:rowId xmlns:a16="http://schemas.microsoft.com/office/drawing/2014/main" val="10001"/>
                  </a:ext>
                </a:extLst>
              </a:tr>
            </a:tbl>
          </a:graphicData>
        </a:graphic>
      </p:graphicFrame>
      <p:graphicFrame>
        <p:nvGraphicFramePr>
          <p:cNvPr id="243" name="Google Shape;243;p17"/>
          <p:cNvGraphicFramePr/>
          <p:nvPr/>
        </p:nvGraphicFramePr>
        <p:xfrm>
          <a:off x="571500" y="4857750"/>
          <a:ext cx="8000950" cy="1036625"/>
        </p:xfrm>
        <a:graphic>
          <a:graphicData uri="http://schemas.openxmlformats.org/drawingml/2006/table">
            <a:tbl>
              <a:tblPr>
                <a:noFill/>
                <a:tableStyleId>{16A13E84-6679-42AF-BFD1-C1E8F2AB3CF6}</a:tableStyleId>
              </a:tblPr>
              <a:tblGrid>
                <a:gridCol w="971550">
                  <a:extLst>
                    <a:ext uri="{9D8B030D-6E8A-4147-A177-3AD203B41FA5}">
                      <a16:colId xmlns:a16="http://schemas.microsoft.com/office/drawing/2014/main" val="20000"/>
                    </a:ext>
                  </a:extLst>
                </a:gridCol>
                <a:gridCol w="969950">
                  <a:extLst>
                    <a:ext uri="{9D8B030D-6E8A-4147-A177-3AD203B41FA5}">
                      <a16:colId xmlns:a16="http://schemas.microsoft.com/office/drawing/2014/main" val="20001"/>
                    </a:ext>
                  </a:extLst>
                </a:gridCol>
                <a:gridCol w="971550">
                  <a:extLst>
                    <a:ext uri="{9D8B030D-6E8A-4147-A177-3AD203B41FA5}">
                      <a16:colId xmlns:a16="http://schemas.microsoft.com/office/drawing/2014/main" val="20002"/>
                    </a:ext>
                  </a:extLst>
                </a:gridCol>
                <a:gridCol w="969950">
                  <a:extLst>
                    <a:ext uri="{9D8B030D-6E8A-4147-A177-3AD203B41FA5}">
                      <a16:colId xmlns:a16="http://schemas.microsoft.com/office/drawing/2014/main" val="20003"/>
                    </a:ext>
                  </a:extLst>
                </a:gridCol>
                <a:gridCol w="971550">
                  <a:extLst>
                    <a:ext uri="{9D8B030D-6E8A-4147-A177-3AD203B41FA5}">
                      <a16:colId xmlns:a16="http://schemas.microsoft.com/office/drawing/2014/main" val="20004"/>
                    </a:ext>
                  </a:extLst>
                </a:gridCol>
                <a:gridCol w="969950">
                  <a:extLst>
                    <a:ext uri="{9D8B030D-6E8A-4147-A177-3AD203B41FA5}">
                      <a16:colId xmlns:a16="http://schemas.microsoft.com/office/drawing/2014/main" val="20005"/>
                    </a:ext>
                  </a:extLst>
                </a:gridCol>
                <a:gridCol w="971550">
                  <a:extLst>
                    <a:ext uri="{9D8B030D-6E8A-4147-A177-3AD203B41FA5}">
                      <a16:colId xmlns:a16="http://schemas.microsoft.com/office/drawing/2014/main" val="20006"/>
                    </a:ext>
                  </a:extLst>
                </a:gridCol>
                <a:gridCol w="1204900">
                  <a:extLst>
                    <a:ext uri="{9D8B030D-6E8A-4147-A177-3AD203B41FA5}">
                      <a16:colId xmlns:a16="http://schemas.microsoft.com/office/drawing/2014/main" val="20007"/>
                    </a:ext>
                  </a:extLst>
                </a:gridCol>
              </a:tblGrid>
              <a:tr h="519100">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oo</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1" u="none">
                          <a:solidFill>
                            <a:schemeClr val="dk1"/>
                          </a:solidFill>
                          <a:latin typeface="Comic Sans MS"/>
                          <a:ea typeface="Comic Sans MS"/>
                          <a:cs typeface="Comic Sans MS"/>
                          <a:sym typeface="Comic Sans MS"/>
                        </a:rPr>
                        <a:t>oo</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ar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or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air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ir</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ou</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tc>
                  <a:txBody>
                    <a:bodyPr/>
                    <a:lstStyle/>
                    <a:p>
                      <a:pPr marL="0" marR="0" lvl="0" indent="0" algn="ctr" rtl="0">
                        <a:lnSpc>
                          <a:spcPct val="100000"/>
                        </a:lnSpc>
                        <a:spcBef>
                          <a:spcPts val="0"/>
                        </a:spcBef>
                        <a:spcAft>
                          <a:spcPts val="0"/>
                        </a:spcAft>
                        <a:buClr>
                          <a:schemeClr val="dk1"/>
                        </a:buClr>
                        <a:buSzPts val="2800"/>
                        <a:buFont typeface="Comic Sans MS"/>
                        <a:buNone/>
                      </a:pPr>
                      <a:r>
                        <a:rPr lang="en-US" sz="2800" b="1" i="0" u="none">
                          <a:solidFill>
                            <a:schemeClr val="dk1"/>
                          </a:solidFill>
                          <a:latin typeface="Comic Sans MS"/>
                          <a:ea typeface="Comic Sans MS"/>
                          <a:cs typeface="Comic Sans MS"/>
                          <a:sym typeface="Comic Sans MS"/>
                        </a:rPr>
                        <a:t>oy</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66CCFF"/>
                    </a:solidFill>
                  </a:tcPr>
                </a:tc>
                <a:extLst>
                  <a:ext uri="{0D108BD9-81ED-4DB2-BD59-A6C34878D82A}">
                    <a16:rowId xmlns:a16="http://schemas.microsoft.com/office/drawing/2014/main" val="10000"/>
                  </a:ext>
                </a:extLst>
              </a:tr>
              <a:tr h="517525">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tc>
                  <a:txBody>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66CCFF"/>
                    </a:solidFill>
                  </a:tcPr>
                </a:tc>
                <a:extLst>
                  <a:ext uri="{0D108BD9-81ED-4DB2-BD59-A6C34878D82A}">
                    <a16:rowId xmlns:a16="http://schemas.microsoft.com/office/drawing/2014/main" val="10001"/>
                  </a:ext>
                </a:extLst>
              </a:tr>
            </a:tbl>
          </a:graphicData>
        </a:graphic>
      </p:graphicFrame>
      <p:sp>
        <p:nvSpPr>
          <p:cNvPr id="244" name="Google Shape;244;p17"/>
          <p:cNvSpPr txBox="1"/>
          <p:nvPr/>
        </p:nvSpPr>
        <p:spPr>
          <a:xfrm>
            <a:off x="323850" y="6249987"/>
            <a:ext cx="2643187" cy="58420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Set 1 sounds</a:t>
            </a:r>
            <a:endParaRPr/>
          </a:p>
        </p:txBody>
      </p:sp>
      <p:sp>
        <p:nvSpPr>
          <p:cNvPr id="245" name="Google Shape;245;p17"/>
          <p:cNvSpPr txBox="1"/>
          <p:nvPr/>
        </p:nvSpPr>
        <p:spPr>
          <a:xfrm>
            <a:off x="6372225" y="6240462"/>
            <a:ext cx="2643187" cy="584200"/>
          </a:xfrm>
          <a:prstGeom prst="rect">
            <a:avLst/>
          </a:prstGeom>
          <a:solidFill>
            <a:srgbClr val="66CC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Set 2 sounds</a:t>
            </a:r>
            <a:endParaRPr/>
          </a:p>
        </p:txBody>
      </p:sp>
      <p:sp>
        <p:nvSpPr>
          <p:cNvPr id="246" name="Google Shape;246;p17"/>
          <p:cNvSpPr txBox="1"/>
          <p:nvPr/>
        </p:nvSpPr>
        <p:spPr>
          <a:xfrm>
            <a:off x="347662" y="-20637"/>
            <a:ext cx="3000375"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Consonants: stretchy</a:t>
            </a:r>
            <a:endParaRPr/>
          </a:p>
        </p:txBody>
      </p:sp>
      <p:sp>
        <p:nvSpPr>
          <p:cNvPr id="247" name="Google Shape;247;p17"/>
          <p:cNvSpPr txBox="1"/>
          <p:nvPr/>
        </p:nvSpPr>
        <p:spPr>
          <a:xfrm>
            <a:off x="4857750" y="3286125"/>
            <a:ext cx="3571875"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Vowels: stretchy</a:t>
            </a:r>
            <a:endParaRPr/>
          </a:p>
        </p:txBody>
      </p:sp>
      <p:sp>
        <p:nvSpPr>
          <p:cNvPr id="248" name="Google Shape;248;p17"/>
          <p:cNvSpPr txBox="1"/>
          <p:nvPr/>
        </p:nvSpPr>
        <p:spPr>
          <a:xfrm>
            <a:off x="571500" y="1714500"/>
            <a:ext cx="3000375"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Consonants: bouncy</a:t>
            </a:r>
            <a:endParaRPr/>
          </a:p>
        </p:txBody>
      </p:sp>
      <p:sp>
        <p:nvSpPr>
          <p:cNvPr id="249" name="Google Shape;249;p17"/>
          <p:cNvSpPr txBox="1"/>
          <p:nvPr/>
        </p:nvSpPr>
        <p:spPr>
          <a:xfrm>
            <a:off x="363537" y="3227387"/>
            <a:ext cx="3571875"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Vowels: bouncy</a:t>
            </a: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942A9-AAF3-4CB2-9C6B-8842D5A05BBF}"/>
              </a:ext>
            </a:extLst>
          </p:cNvPr>
          <p:cNvSpPr txBox="1"/>
          <p:nvPr/>
        </p:nvSpPr>
        <p:spPr>
          <a:xfrm>
            <a:off x="976544" y="213064"/>
            <a:ext cx="7350711" cy="3847207"/>
          </a:xfrm>
          <a:prstGeom prst="rect">
            <a:avLst/>
          </a:prstGeom>
          <a:noFill/>
        </p:spPr>
        <p:txBody>
          <a:bodyPr wrap="square" rtlCol="0">
            <a:spAutoFit/>
          </a:bodyPr>
          <a:lstStyle/>
          <a:p>
            <a:pPr>
              <a:spcBef>
                <a:spcPct val="0"/>
              </a:spcBef>
              <a:buFontTx/>
              <a:buNone/>
            </a:pPr>
            <a:endParaRPr lang="en-GB" altLang="en-US" sz="2000" b="1" dirty="0">
              <a:latin typeface="Arial" panose="020B0604020202020204" pitchFamily="34" charset="0"/>
              <a:cs typeface="Arial" panose="020B0604020202020204" pitchFamily="34" charset="0"/>
            </a:endParaRPr>
          </a:p>
          <a:p>
            <a:pPr>
              <a:spcBef>
                <a:spcPct val="0"/>
              </a:spcBef>
              <a:buFontTx/>
              <a:buNone/>
            </a:pPr>
            <a:endParaRPr lang="en-GB" altLang="en-US" sz="2000" b="1" dirty="0">
              <a:latin typeface="Arial" panose="020B0604020202020204" pitchFamily="34" charset="0"/>
              <a:cs typeface="Arial" panose="020B0604020202020204" pitchFamily="34" charset="0"/>
            </a:endParaRPr>
          </a:p>
          <a:p>
            <a:pPr>
              <a:spcBef>
                <a:spcPct val="0"/>
              </a:spcBef>
              <a:buFontTx/>
              <a:buNone/>
            </a:pPr>
            <a:r>
              <a:rPr lang="en-GB" altLang="en-US" sz="2000" b="1" dirty="0">
                <a:latin typeface="Arial" panose="020B0604020202020204" pitchFamily="34" charset="0"/>
                <a:cs typeface="Arial" panose="020B0604020202020204" pitchFamily="34" charset="0"/>
              </a:rPr>
              <a:t>End of Year 2 results 2024:</a:t>
            </a:r>
          </a:p>
          <a:p>
            <a:pPr>
              <a:spcBef>
                <a:spcPct val="0"/>
              </a:spcBef>
              <a:buFontTx/>
              <a:buNone/>
            </a:pPr>
            <a:endParaRPr lang="en-GB" altLang="en-US" sz="2000" b="1" dirty="0">
              <a:latin typeface="Arial" panose="020B0604020202020204" pitchFamily="34" charset="0"/>
              <a:cs typeface="Arial" panose="020B0604020202020204" pitchFamily="34" charset="0"/>
            </a:endParaRPr>
          </a:p>
          <a:p>
            <a:pPr>
              <a:spcBef>
                <a:spcPct val="0"/>
              </a:spcBef>
              <a:buFontTx/>
              <a:buNone/>
            </a:pPr>
            <a:r>
              <a:rPr lang="en-GB" altLang="en-US" dirty="0">
                <a:latin typeface="Arial" panose="020B0604020202020204" pitchFamily="34" charset="0"/>
                <a:cs typeface="Arial" panose="020B0604020202020204" pitchFamily="34" charset="0"/>
              </a:rPr>
              <a:t>Children reaching the expected level in Reading: 86%</a:t>
            </a:r>
          </a:p>
          <a:p>
            <a:pPr>
              <a:spcBef>
                <a:spcPct val="0"/>
              </a:spcBef>
              <a:buFontTx/>
              <a:buNone/>
            </a:pPr>
            <a:endParaRPr lang="en-GB" altLang="en-US" dirty="0">
              <a:latin typeface="Arial" panose="020B0604020202020204" pitchFamily="34" charset="0"/>
              <a:cs typeface="Arial" panose="020B0604020202020204" pitchFamily="34" charset="0"/>
            </a:endParaRPr>
          </a:p>
          <a:p>
            <a:pPr>
              <a:spcBef>
                <a:spcPct val="0"/>
              </a:spcBef>
              <a:buFontTx/>
              <a:buNone/>
            </a:pPr>
            <a:r>
              <a:rPr lang="en-GB" altLang="en-US" dirty="0">
                <a:latin typeface="Arial" panose="020B0604020202020204" pitchFamily="34" charset="0"/>
                <a:cs typeface="Arial" panose="020B0604020202020204" pitchFamily="34" charset="0"/>
              </a:rPr>
              <a:t>Children working above the expected level in Reading  32%</a:t>
            </a:r>
          </a:p>
          <a:p>
            <a:pPr>
              <a:spcBef>
                <a:spcPct val="0"/>
              </a:spcBef>
              <a:buFontTx/>
              <a:buNone/>
            </a:pPr>
            <a:endParaRPr lang="en-GB" altLang="en-US" sz="2000" b="1" dirty="0">
              <a:latin typeface="Arial" panose="020B0604020202020204" pitchFamily="34" charset="0"/>
              <a:cs typeface="Arial" panose="020B0604020202020204" pitchFamily="34" charset="0"/>
            </a:endParaRPr>
          </a:p>
          <a:p>
            <a:pPr>
              <a:spcBef>
                <a:spcPct val="0"/>
              </a:spcBef>
              <a:buFontTx/>
              <a:buNone/>
            </a:pPr>
            <a:endParaRPr lang="en-GB" altLang="en-US" sz="2000" b="1" dirty="0">
              <a:latin typeface="Arial" panose="020B0604020202020204" pitchFamily="34" charset="0"/>
              <a:cs typeface="Arial" panose="020B0604020202020204" pitchFamily="34" charset="0"/>
            </a:endParaRPr>
          </a:p>
          <a:p>
            <a:pPr>
              <a:spcBef>
                <a:spcPct val="0"/>
              </a:spcBef>
              <a:buFontTx/>
              <a:buNone/>
            </a:pPr>
            <a:r>
              <a:rPr lang="en-GB" altLang="en-US" sz="2000" b="1" dirty="0">
                <a:latin typeface="Arial" panose="020B0604020202020204" pitchFamily="34" charset="0"/>
                <a:cs typeface="Arial" panose="020B0604020202020204" pitchFamily="34" charset="0"/>
              </a:rPr>
              <a:t>End of Year 6 results 2024:</a:t>
            </a:r>
          </a:p>
          <a:p>
            <a:pPr>
              <a:spcBef>
                <a:spcPct val="0"/>
              </a:spcBef>
              <a:buFontTx/>
              <a:buNone/>
            </a:pPr>
            <a:endParaRPr lang="en-GB" altLang="en-US" sz="2000" b="1" dirty="0">
              <a:latin typeface="Arial" panose="020B0604020202020204" pitchFamily="34" charset="0"/>
              <a:cs typeface="Arial" panose="020B0604020202020204" pitchFamily="34" charset="0"/>
            </a:endParaRPr>
          </a:p>
          <a:p>
            <a:pPr>
              <a:spcBef>
                <a:spcPct val="0"/>
              </a:spcBef>
              <a:buFontTx/>
              <a:buNone/>
            </a:pPr>
            <a:r>
              <a:rPr lang="en-GB" altLang="en-US" dirty="0">
                <a:latin typeface="Arial" panose="020B0604020202020204" pitchFamily="34" charset="0"/>
                <a:cs typeface="Arial" panose="020B0604020202020204" pitchFamily="34" charset="0"/>
              </a:rPr>
              <a:t>Children reaching the expected level in Reading  91%</a:t>
            </a:r>
          </a:p>
          <a:p>
            <a:pPr>
              <a:spcBef>
                <a:spcPct val="0"/>
              </a:spcBef>
              <a:buFontTx/>
              <a:buNone/>
            </a:pPr>
            <a:endParaRPr lang="en-GB" altLang="en-US" dirty="0">
              <a:latin typeface="Arial" panose="020B0604020202020204" pitchFamily="34" charset="0"/>
              <a:cs typeface="Arial" panose="020B0604020202020204" pitchFamily="34" charset="0"/>
            </a:endParaRPr>
          </a:p>
          <a:p>
            <a:pPr>
              <a:spcBef>
                <a:spcPct val="0"/>
              </a:spcBef>
              <a:buFontTx/>
              <a:buNone/>
            </a:pPr>
            <a:r>
              <a:rPr lang="en-GB" altLang="en-US" dirty="0">
                <a:latin typeface="Arial" panose="020B0604020202020204" pitchFamily="34" charset="0"/>
                <a:cs typeface="Arial" panose="020B0604020202020204" pitchFamily="34" charset="0"/>
              </a:rPr>
              <a:t>Children working above the expected level in Reading: 42%</a:t>
            </a:r>
          </a:p>
        </p:txBody>
      </p:sp>
    </p:spTree>
    <p:extLst>
      <p:ext uri="{BB962C8B-B14F-4D97-AF65-F5344CB8AC3E}">
        <p14:creationId xmlns:p14="http://schemas.microsoft.com/office/powerpoint/2010/main" val="1792961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BB5F-6509-45B7-8A4C-DE684B111A22}"/>
              </a:ext>
            </a:extLst>
          </p:cNvPr>
          <p:cNvSpPr>
            <a:spLocks noGrp="1"/>
          </p:cNvSpPr>
          <p:nvPr>
            <p:ph type="title"/>
          </p:nvPr>
        </p:nvSpPr>
        <p:spPr>
          <a:xfrm>
            <a:off x="457200" y="115410"/>
            <a:ext cx="8229600" cy="1302227"/>
          </a:xfrm>
        </p:spPr>
        <p:txBody>
          <a:bodyPr/>
          <a:lstStyle/>
          <a:p>
            <a:pPr algn="ctr"/>
            <a:r>
              <a:rPr lang="en-GB" dirty="0"/>
              <a:t>Phonic teaching at Cheadle Catholic Infant School</a:t>
            </a:r>
          </a:p>
        </p:txBody>
      </p:sp>
      <p:pic>
        <p:nvPicPr>
          <p:cNvPr id="3" name="Picture 2">
            <a:extLst>
              <a:ext uri="{FF2B5EF4-FFF2-40B4-BE49-F238E27FC236}">
                <a16:creationId xmlns:a16="http://schemas.microsoft.com/office/drawing/2014/main" id="{EBCE0BF4-66BE-4EA6-BFB6-E4B8B11E80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286" y="1635711"/>
            <a:ext cx="2899394" cy="2174545"/>
          </a:xfrm>
          <a:prstGeom prst="rect">
            <a:avLst/>
          </a:prstGeom>
        </p:spPr>
      </p:pic>
      <p:pic>
        <p:nvPicPr>
          <p:cNvPr id="4" name="Picture 3">
            <a:extLst>
              <a:ext uri="{FF2B5EF4-FFF2-40B4-BE49-F238E27FC236}">
                <a16:creationId xmlns:a16="http://schemas.microsoft.com/office/drawing/2014/main" id="{19617953-DE72-4CBA-90F6-05831F91A8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5973" y="1635711"/>
            <a:ext cx="2899395" cy="2174547"/>
          </a:xfrm>
          <a:prstGeom prst="rect">
            <a:avLst/>
          </a:prstGeom>
        </p:spPr>
      </p:pic>
      <p:pic>
        <p:nvPicPr>
          <p:cNvPr id="5" name="Picture 4">
            <a:extLst>
              <a:ext uri="{FF2B5EF4-FFF2-40B4-BE49-F238E27FC236}">
                <a16:creationId xmlns:a16="http://schemas.microsoft.com/office/drawing/2014/main" id="{09C8D73B-7F13-4F35-9C63-AF77B72E9B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9364" y="4173162"/>
            <a:ext cx="3124578" cy="2343434"/>
          </a:xfrm>
          <a:prstGeom prst="rect">
            <a:avLst/>
          </a:prstGeom>
        </p:spPr>
      </p:pic>
      <p:pic>
        <p:nvPicPr>
          <p:cNvPr id="7" name="Picture 6">
            <a:extLst>
              <a:ext uri="{FF2B5EF4-FFF2-40B4-BE49-F238E27FC236}">
                <a16:creationId xmlns:a16="http://schemas.microsoft.com/office/drawing/2014/main" id="{92CDD83E-5797-4291-85BB-D332DE066D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5670" y="4164794"/>
            <a:ext cx="3103183" cy="2327388"/>
          </a:xfrm>
          <a:prstGeom prst="rect">
            <a:avLst/>
          </a:prstGeom>
        </p:spPr>
      </p:pic>
    </p:spTree>
    <p:extLst>
      <p:ext uri="{BB962C8B-B14F-4D97-AF65-F5344CB8AC3E}">
        <p14:creationId xmlns:p14="http://schemas.microsoft.com/office/powerpoint/2010/main" val="1866247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Organisation - Reception</a:t>
            </a:r>
            <a:endParaRPr b="1" dirty="0">
              <a:latin typeface="Bradley Hand ITC" panose="03070402050302030203" pitchFamily="66" charset="0"/>
            </a:endParaRPr>
          </a:p>
        </p:txBody>
      </p:sp>
      <p:sp>
        <p:nvSpPr>
          <p:cNvPr id="255" name="Google Shape;255;p18"/>
          <p:cNvSpPr txBox="1">
            <a:spLocks noGrp="1"/>
          </p:cNvSpPr>
          <p:nvPr>
            <p:ph type="body" idx="1"/>
          </p:nvPr>
        </p:nvSpPr>
        <p:spPr>
          <a:xfrm>
            <a:off x="457200" y="1600200"/>
            <a:ext cx="8229600" cy="49929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chemeClr val="lt2"/>
              </a:buClr>
              <a:buSzPts val="1700"/>
              <a:buFont typeface="Noto Sans Symbols"/>
              <a:buChar char="🞐"/>
            </a:pPr>
            <a:r>
              <a:rPr lang="en-US" sz="2400" b="1" i="0" u="none" dirty="0">
                <a:solidFill>
                  <a:schemeClr val="dk1"/>
                </a:solidFill>
                <a:latin typeface="Bradley Hand ITC" panose="03070402050302030203" pitchFamily="66" charset="0"/>
                <a:ea typeface="Arial"/>
                <a:cs typeface="Arial"/>
                <a:sym typeface="Arial"/>
              </a:rPr>
              <a:t>During the Autumn term, the children are </a:t>
            </a:r>
            <a:r>
              <a:rPr lang="en-US" sz="2400" b="1" dirty="0">
                <a:latin typeface="Bradley Hand ITC" panose="03070402050302030203" pitchFamily="66" charset="0"/>
                <a:ea typeface="Arial"/>
                <a:cs typeface="Arial"/>
                <a:sym typeface="Arial"/>
              </a:rPr>
              <a:t>assessed and put into  groups</a:t>
            </a:r>
            <a:r>
              <a:rPr lang="en-US" sz="2400" b="1" i="0" u="none" dirty="0">
                <a:solidFill>
                  <a:schemeClr val="dk1"/>
                </a:solidFill>
                <a:latin typeface="Bradley Hand ITC" panose="03070402050302030203" pitchFamily="66" charset="0"/>
                <a:ea typeface="Arial"/>
                <a:cs typeface="Arial"/>
                <a:sym typeface="Arial"/>
              </a:rPr>
              <a:t>. </a:t>
            </a:r>
            <a:endParaRPr lang="en-US" sz="2400" b="1" dirty="0">
              <a:latin typeface="Bradley Hand ITC" panose="03070402050302030203" pitchFamily="66" charset="0"/>
              <a:ea typeface="Arial"/>
              <a:cs typeface="Arial"/>
              <a:sym typeface="Arial"/>
            </a:endParaRPr>
          </a:p>
          <a:p>
            <a:pPr marL="342900" marR="0" lvl="0" indent="-317500" algn="l" rtl="0">
              <a:lnSpc>
                <a:spcPct val="100000"/>
              </a:lnSpc>
              <a:spcBef>
                <a:spcPts val="0"/>
              </a:spcBef>
              <a:spcAft>
                <a:spcPts val="0"/>
              </a:spcAft>
              <a:buClr>
                <a:schemeClr val="lt2"/>
              </a:buClr>
              <a:buSzPts val="1700"/>
              <a:buFont typeface="Noto Sans Symbols"/>
              <a:buChar char="🞐"/>
            </a:pPr>
            <a:r>
              <a:rPr lang="en-US" sz="2400" b="1" i="0" u="none" dirty="0">
                <a:solidFill>
                  <a:schemeClr val="dk1"/>
                </a:solidFill>
                <a:latin typeface="Bradley Hand ITC" panose="03070402050302030203" pitchFamily="66" charset="0"/>
                <a:ea typeface="Arial"/>
                <a:cs typeface="Arial"/>
                <a:sym typeface="Arial"/>
              </a:rPr>
              <a:t>They learn to say, read and write </a:t>
            </a:r>
            <a:r>
              <a:rPr lang="en-US" sz="2400" b="1" dirty="0">
                <a:latin typeface="Bradley Hand ITC" panose="03070402050302030203" pitchFamily="66" charset="0"/>
                <a:ea typeface="Arial"/>
                <a:cs typeface="Arial"/>
                <a:sym typeface="Arial"/>
              </a:rPr>
              <a:t>each s</a:t>
            </a:r>
            <a:r>
              <a:rPr lang="en-US" sz="2400" b="1" i="0" u="none" dirty="0">
                <a:solidFill>
                  <a:schemeClr val="dk1"/>
                </a:solidFill>
                <a:latin typeface="Bradley Hand ITC" panose="03070402050302030203" pitchFamily="66" charset="0"/>
                <a:ea typeface="Arial"/>
                <a:cs typeface="Arial"/>
                <a:sym typeface="Arial"/>
              </a:rPr>
              <a:t>ound. </a:t>
            </a:r>
          </a:p>
          <a:p>
            <a:pPr marL="342900" marR="0" lvl="0" indent="-317500" algn="l" rtl="0">
              <a:lnSpc>
                <a:spcPct val="100000"/>
              </a:lnSpc>
              <a:spcBef>
                <a:spcPts val="0"/>
              </a:spcBef>
              <a:spcAft>
                <a:spcPts val="0"/>
              </a:spcAft>
              <a:buClr>
                <a:schemeClr val="lt2"/>
              </a:buClr>
              <a:buSzPts val="1700"/>
              <a:buFont typeface="Noto Sans Symbols"/>
              <a:buChar char="🞐"/>
            </a:pPr>
            <a:r>
              <a:rPr lang="en-US" sz="2400" b="1" i="0" u="none" dirty="0">
                <a:solidFill>
                  <a:schemeClr val="dk1"/>
                </a:solidFill>
                <a:latin typeface="Bradley Hand ITC" panose="03070402050302030203" pitchFamily="66" charset="0"/>
                <a:ea typeface="Arial"/>
                <a:cs typeface="Arial"/>
                <a:sym typeface="Arial"/>
              </a:rPr>
              <a:t>Within a small focus group in the classroom with the teacher/TA, each day the children are learning skills to support them with their reading. </a:t>
            </a:r>
            <a:endParaRPr lang="en-US" sz="2400" b="1" dirty="0">
              <a:latin typeface="Bradley Hand ITC" panose="03070402050302030203" pitchFamily="66" charset="0"/>
              <a:ea typeface="Arial"/>
              <a:cs typeface="Arial"/>
              <a:sym typeface="Arial"/>
            </a:endParaRPr>
          </a:p>
          <a:p>
            <a:pPr marL="342900" marR="0" lvl="0" indent="-317500" algn="l" rtl="0">
              <a:lnSpc>
                <a:spcPct val="100000"/>
              </a:lnSpc>
              <a:spcBef>
                <a:spcPts val="0"/>
              </a:spcBef>
              <a:spcAft>
                <a:spcPts val="0"/>
              </a:spcAft>
              <a:buClr>
                <a:schemeClr val="lt2"/>
              </a:buClr>
              <a:buSzPts val="1700"/>
              <a:buFont typeface="Noto Sans Symbols"/>
              <a:buChar char="🞐"/>
            </a:pPr>
            <a:r>
              <a:rPr lang="en-US" sz="2400" b="1" i="0" u="none" dirty="0">
                <a:solidFill>
                  <a:schemeClr val="dk1"/>
                </a:solidFill>
                <a:latin typeface="Bradley Hand ITC" panose="03070402050302030203" pitchFamily="66" charset="0"/>
                <a:ea typeface="Arial"/>
                <a:cs typeface="Arial"/>
                <a:sym typeface="Arial"/>
              </a:rPr>
              <a:t>Focused teaching using the storybooks alongside the phonics will enable </a:t>
            </a:r>
            <a:r>
              <a:rPr lang="en-US" sz="2400" b="1" dirty="0">
                <a:latin typeface="Bradley Hand ITC" panose="03070402050302030203" pitchFamily="66" charset="0"/>
                <a:ea typeface="Arial"/>
                <a:cs typeface="Arial"/>
                <a:sym typeface="Arial"/>
              </a:rPr>
              <a:t> children </a:t>
            </a:r>
            <a:r>
              <a:rPr lang="en-US" sz="2400" b="1" i="0" u="none" dirty="0">
                <a:solidFill>
                  <a:schemeClr val="dk1"/>
                </a:solidFill>
                <a:latin typeface="Bradley Hand ITC" panose="03070402050302030203" pitchFamily="66" charset="0"/>
                <a:ea typeface="Arial"/>
                <a:cs typeface="Arial"/>
                <a:sym typeface="Arial"/>
              </a:rPr>
              <a:t>to read with increasing accuracy and fluency. </a:t>
            </a:r>
          </a:p>
          <a:p>
            <a:pPr marL="342900" marR="0" lvl="0" indent="-317500" algn="l" rtl="0">
              <a:lnSpc>
                <a:spcPct val="100000"/>
              </a:lnSpc>
              <a:spcBef>
                <a:spcPts val="0"/>
              </a:spcBef>
              <a:spcAft>
                <a:spcPts val="0"/>
              </a:spcAft>
              <a:buClr>
                <a:schemeClr val="lt2"/>
              </a:buClr>
              <a:buSzPts val="1700"/>
              <a:buFont typeface="Noto Sans Symbols"/>
              <a:buChar char="🞐"/>
            </a:pPr>
            <a:r>
              <a:rPr lang="en-US" sz="2400" b="1" i="0" u="none" dirty="0">
                <a:solidFill>
                  <a:schemeClr val="dk1"/>
                </a:solidFill>
                <a:latin typeface="Bradley Hand ITC" panose="03070402050302030203" pitchFamily="66" charset="0"/>
                <a:ea typeface="Arial"/>
                <a:cs typeface="Arial"/>
                <a:sym typeface="Arial"/>
              </a:rPr>
              <a:t>When the children can read fluently they are much better equipped to understand the text.</a:t>
            </a:r>
            <a:endParaRPr sz="2400" b="1" dirty="0">
              <a:latin typeface="Bradley Hand ITC" panose="03070402050302030203"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Year 1 and Year 2</a:t>
            </a:r>
            <a:endParaRPr b="1" dirty="0">
              <a:latin typeface="Bradley Hand ITC" panose="03070402050302030203" pitchFamily="66" charset="0"/>
            </a:endParaRPr>
          </a:p>
        </p:txBody>
      </p:sp>
      <p:sp>
        <p:nvSpPr>
          <p:cNvPr id="261" name="Google Shape;261;p19"/>
          <p:cNvSpPr txBox="1">
            <a:spLocks noGrp="1"/>
          </p:cNvSpPr>
          <p:nvPr>
            <p:ph type="body" idx="1"/>
          </p:nvPr>
        </p:nvSpPr>
        <p:spPr>
          <a:xfrm>
            <a:off x="457200" y="1700201"/>
            <a:ext cx="8639100" cy="4975500"/>
          </a:xfrm>
          <a:prstGeom prst="rect">
            <a:avLst/>
          </a:prstGeom>
          <a:noFill/>
          <a:ln>
            <a:noFill/>
          </a:ln>
        </p:spPr>
        <p:txBody>
          <a:bodyPr spcFirstLastPara="1" wrap="square" lIns="91425" tIns="45700" rIns="91425" bIns="45700" anchor="t" anchorCtr="0">
            <a:noAutofit/>
          </a:bodyPr>
          <a:lstStyle/>
          <a:p>
            <a:pPr marL="342900" marR="0" lvl="0" indent="-323850" algn="l" rtl="0">
              <a:lnSpc>
                <a:spcPct val="100000"/>
              </a:lnSpc>
              <a:spcBef>
                <a:spcPts val="0"/>
              </a:spcBef>
              <a:spcAft>
                <a:spcPts val="0"/>
              </a:spcAft>
              <a:buClr>
                <a:schemeClr val="lt2"/>
              </a:buClr>
              <a:buSzPts val="1800"/>
              <a:buFont typeface="Noto Sans Symbols"/>
              <a:buChar char="🞐"/>
            </a:pPr>
            <a:r>
              <a:rPr lang="en-US" sz="2500" b="1" i="0" u="none" dirty="0">
                <a:solidFill>
                  <a:schemeClr val="dk1"/>
                </a:solidFill>
                <a:latin typeface="Bradley Hand ITC" panose="03070402050302030203" pitchFamily="66" charset="0"/>
                <a:ea typeface="Arial"/>
                <a:cs typeface="Arial"/>
                <a:sym typeface="Arial"/>
              </a:rPr>
              <a:t>Children continue learning phonics in the same way as they move into Year 1. They are assessed a minimum of half termly and grouped based on their phonic knowledge and supported to continue to develop their phonic skills in readiness for taking the phonics screening check in June. Any children who require additional support in Year 1 will have a period of 1:1 phonics tuition. </a:t>
            </a:r>
            <a:endParaRPr sz="2500" b="1" dirty="0">
              <a:latin typeface="Bradley Hand ITC" panose="03070402050302030203" pitchFamily="66" charset="0"/>
            </a:endParaRPr>
          </a:p>
          <a:p>
            <a:pPr marL="342900" marR="0" lvl="0" indent="-209550" algn="l" rtl="0">
              <a:lnSpc>
                <a:spcPct val="100000"/>
              </a:lnSpc>
              <a:spcBef>
                <a:spcPts val="560"/>
              </a:spcBef>
              <a:spcAft>
                <a:spcPts val="0"/>
              </a:spcAft>
              <a:buClr>
                <a:schemeClr val="lt2"/>
              </a:buClr>
              <a:buSzPts val="2100"/>
              <a:buFont typeface="Noto Sans Symbols"/>
              <a:buNone/>
            </a:pPr>
            <a:endParaRPr sz="2500" b="1" i="0" u="none" dirty="0">
              <a:solidFill>
                <a:schemeClr val="dk1"/>
              </a:solidFill>
              <a:latin typeface="Bradley Hand ITC" panose="03070402050302030203" pitchFamily="66" charset="0"/>
              <a:ea typeface="Arial"/>
              <a:cs typeface="Arial"/>
              <a:sym typeface="Arial"/>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500" b="1" i="0" u="none" dirty="0">
                <a:solidFill>
                  <a:schemeClr val="dk1"/>
                </a:solidFill>
                <a:latin typeface="Bradley Hand ITC" panose="03070402050302030203" pitchFamily="66" charset="0"/>
                <a:ea typeface="Arial"/>
                <a:cs typeface="Arial"/>
                <a:sym typeface="Arial"/>
              </a:rPr>
              <a:t>Most children will have completed the RWI phonics </a:t>
            </a:r>
            <a:r>
              <a:rPr lang="en-US" sz="2500" b="1" i="0" u="none" dirty="0" err="1">
                <a:solidFill>
                  <a:schemeClr val="dk1"/>
                </a:solidFill>
                <a:latin typeface="Bradley Hand ITC" panose="03070402050302030203" pitchFamily="66" charset="0"/>
                <a:ea typeface="Arial"/>
                <a:cs typeface="Arial"/>
                <a:sym typeface="Arial"/>
              </a:rPr>
              <a:t>programme</a:t>
            </a:r>
            <a:r>
              <a:rPr lang="en-US" sz="2500" b="1" i="0" u="none" dirty="0">
                <a:solidFill>
                  <a:schemeClr val="dk1"/>
                </a:solidFill>
                <a:latin typeface="Bradley Hand ITC" panose="03070402050302030203" pitchFamily="66" charset="0"/>
                <a:ea typeface="Arial"/>
                <a:cs typeface="Arial"/>
                <a:sym typeface="Arial"/>
              </a:rPr>
              <a:t> by </a:t>
            </a:r>
            <a:r>
              <a:rPr lang="en-US" sz="2500" b="1" dirty="0">
                <a:latin typeface="Bradley Hand ITC" panose="03070402050302030203" pitchFamily="66" charset="0"/>
                <a:ea typeface="Arial"/>
                <a:cs typeface="Arial"/>
                <a:sym typeface="Arial"/>
              </a:rPr>
              <a:t>Christmas in Year 2</a:t>
            </a:r>
            <a:r>
              <a:rPr lang="en-US" sz="2500" b="1" i="0" u="none" dirty="0">
                <a:solidFill>
                  <a:schemeClr val="dk1"/>
                </a:solidFill>
                <a:latin typeface="Bradley Hand ITC" panose="03070402050302030203" pitchFamily="66" charset="0"/>
                <a:ea typeface="Arial"/>
                <a:cs typeface="Arial"/>
                <a:sym typeface="Arial"/>
              </a:rPr>
              <a:t>. Children who would still benefit from </a:t>
            </a:r>
            <a:r>
              <a:rPr lang="en-US" sz="2500" b="1" dirty="0">
                <a:latin typeface="Bradley Hand ITC" panose="03070402050302030203" pitchFamily="66" charset="0"/>
                <a:ea typeface="Arial"/>
                <a:cs typeface="Arial"/>
                <a:sym typeface="Arial"/>
              </a:rPr>
              <a:t>phonics teaching</a:t>
            </a:r>
            <a:r>
              <a:rPr lang="en-US" sz="2500" b="1" i="0" u="none" dirty="0">
                <a:solidFill>
                  <a:schemeClr val="dk1"/>
                </a:solidFill>
                <a:latin typeface="Bradley Hand ITC" panose="03070402050302030203" pitchFamily="66" charset="0"/>
                <a:ea typeface="Arial"/>
                <a:cs typeface="Arial"/>
                <a:sym typeface="Arial"/>
              </a:rPr>
              <a:t> in Year 2 </a:t>
            </a:r>
            <a:r>
              <a:rPr lang="en-US" sz="2500" b="1" dirty="0">
                <a:latin typeface="Bradley Hand ITC" panose="03070402050302030203" pitchFamily="66" charset="0"/>
                <a:ea typeface="Arial"/>
                <a:cs typeface="Arial"/>
                <a:sym typeface="Arial"/>
              </a:rPr>
              <a:t>will continue with the </a:t>
            </a:r>
            <a:r>
              <a:rPr lang="en-US" sz="2500" b="1" dirty="0" err="1">
                <a:latin typeface="Bradley Hand ITC" panose="03070402050302030203" pitchFamily="66" charset="0"/>
                <a:ea typeface="Arial"/>
                <a:cs typeface="Arial"/>
                <a:sym typeface="Arial"/>
              </a:rPr>
              <a:t>programme</a:t>
            </a:r>
            <a:r>
              <a:rPr lang="en-US" sz="2500" b="1" dirty="0">
                <a:latin typeface="Bradley Hand ITC" panose="03070402050302030203" pitchFamily="66" charset="0"/>
                <a:ea typeface="Arial"/>
                <a:cs typeface="Arial"/>
                <a:sym typeface="Arial"/>
              </a:rPr>
              <a:t>.</a:t>
            </a:r>
            <a:endParaRPr sz="2500" b="1" dirty="0">
              <a:latin typeface="Bradley Hand ITC" panose="03070402050302030203"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How to help your child at home…</a:t>
            </a:r>
            <a:endParaRPr b="1" dirty="0">
              <a:latin typeface="Bradley Hand ITC" panose="03070402050302030203" pitchFamily="66" charset="0"/>
            </a:endParaRPr>
          </a:p>
        </p:txBody>
      </p:sp>
      <p:pic>
        <p:nvPicPr>
          <p:cNvPr id="354" name="Google Shape;354;p23" descr="Screen Shot 2014-08-12 at 12.32.08.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49425" y="1717675"/>
            <a:ext cx="5072062" cy="4683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2800"/>
              <a:buFont typeface="Arial"/>
              <a:buNone/>
            </a:pPr>
            <a:r>
              <a:rPr lang="en-US" sz="2800" b="1" i="0" u="none" dirty="0">
                <a:solidFill>
                  <a:schemeClr val="dk2"/>
                </a:solidFill>
                <a:latin typeface="Bradley Hand ITC" panose="03070402050302030203" pitchFamily="66" charset="0"/>
                <a:ea typeface="Arial"/>
                <a:cs typeface="Arial"/>
                <a:sym typeface="Arial"/>
              </a:rPr>
              <a:t>You can practice pronouncing sounds.</a:t>
            </a:r>
            <a:endParaRPr b="1" dirty="0">
              <a:latin typeface="Bradley Hand ITC" panose="03070402050302030203" pitchFamily="66" charset="0"/>
            </a:endParaRPr>
          </a:p>
        </p:txBody>
      </p:sp>
      <p:sp>
        <p:nvSpPr>
          <p:cNvPr id="360" name="Google Shape;360;p24"/>
          <p:cNvSpPr txBox="1">
            <a:spLocks noGrp="1"/>
          </p:cNvSpPr>
          <p:nvPr>
            <p:ph type="body" idx="1"/>
          </p:nvPr>
        </p:nvSpPr>
        <p:spPr>
          <a:xfrm>
            <a:off x="755650" y="1595437"/>
            <a:ext cx="8229600" cy="4530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2100"/>
              <a:buNone/>
            </a:pPr>
            <a:r>
              <a:rPr lang="en-US" sz="2800" b="1" i="0" u="none" dirty="0">
                <a:solidFill>
                  <a:schemeClr val="dk1"/>
                </a:solidFill>
                <a:latin typeface="Bradley Hand ITC" panose="03070402050302030203" pitchFamily="66" charset="0"/>
                <a:ea typeface="Arial"/>
                <a:cs typeface="Arial"/>
                <a:sym typeface="Arial"/>
              </a:rPr>
              <a:t>Remember no ‘</a:t>
            </a:r>
            <a:r>
              <a:rPr lang="en-US" sz="2800" b="1" i="0" u="none" dirty="0" err="1">
                <a:solidFill>
                  <a:schemeClr val="dk1"/>
                </a:solidFill>
                <a:latin typeface="Bradley Hand ITC" panose="03070402050302030203" pitchFamily="66" charset="0"/>
                <a:ea typeface="Arial"/>
                <a:cs typeface="Arial"/>
                <a:sym typeface="Arial"/>
              </a:rPr>
              <a:t>fuh</a:t>
            </a:r>
            <a:r>
              <a:rPr lang="en-US" sz="2800" b="1" i="0" u="none" dirty="0">
                <a:solidFill>
                  <a:schemeClr val="dk1"/>
                </a:solidFill>
                <a:latin typeface="Bradley Hand ITC" panose="03070402050302030203" pitchFamily="66" charset="0"/>
                <a:ea typeface="Arial"/>
                <a:cs typeface="Arial"/>
                <a:sym typeface="Arial"/>
              </a:rPr>
              <a:t>’ and ‘</a:t>
            </a:r>
            <a:r>
              <a:rPr lang="en-US" sz="2800" b="1" i="0" u="none" dirty="0" err="1">
                <a:solidFill>
                  <a:schemeClr val="dk1"/>
                </a:solidFill>
                <a:latin typeface="Bradley Hand ITC" panose="03070402050302030203" pitchFamily="66" charset="0"/>
                <a:ea typeface="Arial"/>
                <a:cs typeface="Arial"/>
                <a:sym typeface="Arial"/>
              </a:rPr>
              <a:t>luh</a:t>
            </a:r>
            <a:r>
              <a:rPr lang="en-US" sz="2800" b="1" i="0" u="none" dirty="0">
                <a:solidFill>
                  <a:schemeClr val="dk1"/>
                </a:solidFill>
                <a:latin typeface="Bradley Hand ITC" panose="03070402050302030203" pitchFamily="66" charset="0"/>
                <a:ea typeface="Arial"/>
                <a:cs typeface="Arial"/>
                <a:sym typeface="Arial"/>
              </a:rPr>
              <a:t>’!</a:t>
            </a:r>
            <a:endParaRPr b="1" dirty="0">
              <a:latin typeface="Bradley Hand ITC" panose="03070402050302030203" pitchFamily="66" charset="0"/>
            </a:endParaRPr>
          </a:p>
        </p:txBody>
      </p:sp>
      <p:pic>
        <p:nvPicPr>
          <p:cNvPr id="361" name="Google Shape;361;p24" descr="Screen Shot 2014-08-01 at 16.19.54.png"/>
          <p:cNvPicPr preferRelativeResize="0"/>
          <p:nvPr/>
        </p:nvPicPr>
        <p:blipFill rotWithShape="1">
          <a:blip r:embed="rId3">
            <a:alphaModFix/>
          </a:blip>
          <a:srcRect/>
          <a:stretch/>
        </p:blipFill>
        <p:spPr>
          <a:xfrm>
            <a:off x="2705100" y="2603500"/>
            <a:ext cx="3541712" cy="35226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Reading books home</a:t>
            </a:r>
            <a:endParaRPr b="1" dirty="0">
              <a:latin typeface="Bradley Hand ITC" panose="03070402050302030203" pitchFamily="66" charset="0"/>
            </a:endParaRPr>
          </a:p>
        </p:txBody>
      </p:sp>
      <p:sp>
        <p:nvSpPr>
          <p:cNvPr id="367" name="Google Shape;367;p2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1" i="0" u="none" dirty="0">
                <a:solidFill>
                  <a:schemeClr val="dk1"/>
                </a:solidFill>
                <a:latin typeface="Bradley Hand ITC" panose="03070402050302030203" pitchFamily="66" charset="0"/>
                <a:ea typeface="Arial"/>
                <a:cs typeface="Arial"/>
                <a:sym typeface="Arial"/>
              </a:rPr>
              <a:t>Books will be sent home to be shared with your child. </a:t>
            </a:r>
            <a:endParaRPr b="1" dirty="0">
              <a:latin typeface="Bradley Hand ITC" panose="03070402050302030203" pitchFamily="66" charset="0"/>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1" i="0" u="none" dirty="0">
                <a:solidFill>
                  <a:schemeClr val="dk1"/>
                </a:solidFill>
                <a:latin typeface="Bradley Hand ITC" panose="03070402050302030203" pitchFamily="66" charset="0"/>
                <a:ea typeface="Arial"/>
                <a:cs typeface="Arial"/>
                <a:sym typeface="Arial"/>
              </a:rPr>
              <a:t>These are called ‘Book Bag Books’. They will match the sounds your child would be learning in the classroom</a:t>
            </a:r>
            <a:r>
              <a:rPr lang="en-US" sz="2800" b="0" i="0" u="none" dirty="0">
                <a:solidFill>
                  <a:schemeClr val="dk1"/>
                </a:solidFill>
                <a:latin typeface="Arial"/>
                <a:ea typeface="Arial"/>
                <a:cs typeface="Arial"/>
                <a:sym typeface="Arial"/>
              </a:rPr>
              <a:t>. </a:t>
            </a:r>
            <a:endParaRPr dirty="0"/>
          </a:p>
        </p:txBody>
      </p:sp>
      <p:pic>
        <p:nvPicPr>
          <p:cNvPr id="368" name="Google Shape;368;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32575" y="3945200"/>
            <a:ext cx="5054225" cy="2514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003F26-C4A9-453E-AD87-EABD3A9EE1BF}"/>
              </a:ext>
            </a:extLst>
          </p:cNvPr>
          <p:cNvSpPr txBox="1"/>
          <p:nvPr/>
        </p:nvSpPr>
        <p:spPr>
          <a:xfrm>
            <a:off x="332913" y="1509965"/>
            <a:ext cx="8478174" cy="4616648"/>
          </a:xfrm>
          <a:prstGeom prst="rect">
            <a:avLst/>
          </a:prstGeom>
          <a:noFill/>
        </p:spPr>
        <p:txBody>
          <a:bodyPr wrap="square" rtlCol="0">
            <a:spAutoFit/>
          </a:bodyPr>
          <a:lstStyle/>
          <a:p>
            <a:r>
              <a:rPr lang="en-GB" sz="1600" dirty="0"/>
              <a:t>Your child should be able to read their book bag book with confidence because they have practised many of the words in school. Reading the book bag book at least 3 times will build their fluency and confidence. This will help them gain a pride in their ability.  It will also give you opportunities to ask questions and improve  their comprehension skills. </a:t>
            </a:r>
          </a:p>
          <a:p>
            <a:endParaRPr lang="en-GB" sz="1600" dirty="0"/>
          </a:p>
          <a:p>
            <a:r>
              <a:rPr lang="en-GB" sz="1600" dirty="0"/>
              <a:t>Books sent home are not meant to be too challenging to read. </a:t>
            </a:r>
          </a:p>
          <a:p>
            <a:r>
              <a:rPr lang="en-GB" sz="1600" dirty="0"/>
              <a:t>We want your child to love reading and to become confident in their ability. </a:t>
            </a:r>
          </a:p>
          <a:p>
            <a:endParaRPr lang="en-GB" sz="1600" dirty="0"/>
          </a:p>
          <a:p>
            <a:r>
              <a:rPr lang="en-GB" sz="1600" dirty="0"/>
              <a:t>Give your child lots of praise and tell them that they are amazing!!</a:t>
            </a:r>
          </a:p>
          <a:p>
            <a:endParaRPr lang="en-GB" sz="1600" dirty="0"/>
          </a:p>
          <a:p>
            <a:r>
              <a:rPr lang="en-GB" sz="1600" dirty="0"/>
              <a:t>The challenge will happen in school. </a:t>
            </a:r>
          </a:p>
          <a:p>
            <a:endParaRPr lang="en-GB" sz="2000"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6" name="Content Placeholder 7">
            <a:extLst>
              <a:ext uri="{FF2B5EF4-FFF2-40B4-BE49-F238E27FC236}">
                <a16:creationId xmlns:a16="http://schemas.microsoft.com/office/drawing/2014/main" id="{052E30FA-3513-4C63-96D9-348F43D150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5478183" y="4104560"/>
            <a:ext cx="2107249" cy="2809665"/>
          </a:xfrm>
          <a:prstGeom prst="rect">
            <a:avLst/>
          </a:prstGeom>
        </p:spPr>
      </p:pic>
      <p:pic>
        <p:nvPicPr>
          <p:cNvPr id="7" name="Content Placeholder 9">
            <a:extLst>
              <a:ext uri="{FF2B5EF4-FFF2-40B4-BE49-F238E27FC236}">
                <a16:creationId xmlns:a16="http://schemas.microsoft.com/office/drawing/2014/main" id="{BED0C496-DE24-4E59-A1C8-071D4B8ECE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7691" y="4287327"/>
            <a:ext cx="1771435" cy="2361914"/>
          </a:xfrm>
          <a:prstGeom prst="rect">
            <a:avLst/>
          </a:prstGeom>
        </p:spPr>
      </p:pic>
    </p:spTree>
    <p:extLst>
      <p:ext uri="{BB962C8B-B14F-4D97-AF65-F5344CB8AC3E}">
        <p14:creationId xmlns:p14="http://schemas.microsoft.com/office/powerpoint/2010/main" val="1688115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7"/>
          <p:cNvSpPr txBox="1">
            <a:spLocks noGrp="1"/>
          </p:cNvSpPr>
          <p:nvPr>
            <p:ph type="title"/>
          </p:nvPr>
        </p:nvSpPr>
        <p:spPr>
          <a:xfrm>
            <a:off x="420687" y="1889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And...</a:t>
            </a:r>
            <a:endParaRPr b="1" dirty="0">
              <a:latin typeface="Bradley Hand ITC" panose="03070402050302030203" pitchFamily="66" charset="0"/>
            </a:endParaRPr>
          </a:p>
        </p:txBody>
      </p:sp>
      <p:sp>
        <p:nvSpPr>
          <p:cNvPr id="383" name="Google Shape;383;p27"/>
          <p:cNvSpPr txBox="1">
            <a:spLocks noGrp="1"/>
          </p:cNvSpPr>
          <p:nvPr>
            <p:ph type="body" idx="1"/>
          </p:nvPr>
        </p:nvSpPr>
        <p:spPr>
          <a:xfrm>
            <a:off x="457200" y="1628775"/>
            <a:ext cx="8229600" cy="48958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3300"/>
              <a:buFont typeface="Noto Sans Symbols"/>
              <a:buChar char="🞐"/>
            </a:pPr>
            <a:r>
              <a:rPr lang="en-US" sz="4400" b="1" i="0" u="none" dirty="0">
                <a:solidFill>
                  <a:schemeClr val="dk1"/>
                </a:solidFill>
                <a:latin typeface="Bradley Hand ITC" panose="03070402050302030203" pitchFamily="66" charset="0"/>
                <a:ea typeface="Arial"/>
                <a:cs typeface="Arial"/>
                <a:sym typeface="Arial"/>
              </a:rPr>
              <a:t>By having fun with Fred Talk at home!</a:t>
            </a:r>
            <a:endParaRPr b="1" dirty="0">
              <a:latin typeface="Bradley Hand ITC" panose="03070402050302030203" pitchFamily="66" charset="0"/>
            </a:endParaRPr>
          </a:p>
          <a:p>
            <a:pPr marL="342900" marR="0" lvl="0" indent="-342900" algn="l" rtl="0">
              <a:lnSpc>
                <a:spcPct val="100000"/>
              </a:lnSpc>
              <a:spcBef>
                <a:spcPts val="880"/>
              </a:spcBef>
              <a:spcAft>
                <a:spcPts val="0"/>
              </a:spcAft>
              <a:buClr>
                <a:schemeClr val="lt2"/>
              </a:buClr>
              <a:buSzPts val="3300"/>
              <a:buFont typeface="Noto Sans Symbols"/>
              <a:buNone/>
            </a:pPr>
            <a:endParaRPr sz="4400" b="1" i="1" u="none" dirty="0">
              <a:solidFill>
                <a:schemeClr val="dk1"/>
              </a:solidFill>
              <a:latin typeface="Bradley Hand ITC" panose="03070402050302030203" pitchFamily="66" charset="0"/>
              <a:ea typeface="Arial"/>
              <a:cs typeface="Arial"/>
              <a:sym typeface="Arial"/>
            </a:endParaRPr>
          </a:p>
          <a:p>
            <a:pPr marL="342900" marR="0" lvl="0" indent="-342900" algn="l" rtl="0">
              <a:lnSpc>
                <a:spcPct val="100000"/>
              </a:lnSpc>
              <a:spcBef>
                <a:spcPts val="880"/>
              </a:spcBef>
              <a:spcAft>
                <a:spcPts val="0"/>
              </a:spcAft>
              <a:buClr>
                <a:schemeClr val="lt2"/>
              </a:buClr>
              <a:buSzPts val="3300"/>
              <a:buFont typeface="Noto Sans Symbols"/>
              <a:buNone/>
            </a:pPr>
            <a:r>
              <a:rPr lang="en-US" sz="4400" b="1" i="1" u="none" dirty="0">
                <a:solidFill>
                  <a:schemeClr val="dk1"/>
                </a:solidFill>
                <a:latin typeface="Bradley Hand ITC" panose="03070402050302030203" pitchFamily="66" charset="0"/>
                <a:ea typeface="Arial"/>
                <a:cs typeface="Arial"/>
                <a:sym typeface="Arial"/>
              </a:rPr>
              <a:t>“Where’s your c-</a:t>
            </a:r>
            <a:r>
              <a:rPr lang="en-US" sz="4400" b="1" i="1" u="none" dirty="0" err="1">
                <a:solidFill>
                  <a:schemeClr val="dk1"/>
                </a:solidFill>
                <a:latin typeface="Bradley Hand ITC" panose="03070402050302030203" pitchFamily="66" charset="0"/>
                <a:ea typeface="Arial"/>
                <a:cs typeface="Arial"/>
                <a:sym typeface="Arial"/>
              </a:rPr>
              <a:t>oa</a:t>
            </a:r>
            <a:r>
              <a:rPr lang="en-US" sz="4400" b="1" i="1" u="none" dirty="0">
                <a:solidFill>
                  <a:schemeClr val="dk1"/>
                </a:solidFill>
                <a:latin typeface="Bradley Hand ITC" panose="03070402050302030203" pitchFamily="66" charset="0"/>
                <a:ea typeface="Arial"/>
                <a:cs typeface="Arial"/>
                <a:sym typeface="Arial"/>
              </a:rPr>
              <a:t>-t?”   	</a:t>
            </a:r>
            <a:endParaRPr b="1" dirty="0">
              <a:latin typeface="Bradley Hand ITC" panose="03070402050302030203" pitchFamily="66" charset="0"/>
            </a:endParaRPr>
          </a:p>
          <a:p>
            <a:pPr marL="342900" marR="0" lvl="0" indent="-342900" algn="l" rtl="0">
              <a:lnSpc>
                <a:spcPct val="100000"/>
              </a:lnSpc>
              <a:spcBef>
                <a:spcPts val="880"/>
              </a:spcBef>
              <a:spcAft>
                <a:spcPts val="0"/>
              </a:spcAft>
              <a:buClr>
                <a:schemeClr val="lt2"/>
              </a:buClr>
              <a:buSzPts val="3300"/>
              <a:buFont typeface="Noto Sans Symbols"/>
              <a:buNone/>
            </a:pPr>
            <a:r>
              <a:rPr lang="en-US" sz="4400" b="1" i="1" u="none" dirty="0">
                <a:solidFill>
                  <a:schemeClr val="dk1"/>
                </a:solidFill>
                <a:latin typeface="Bradley Hand ITC" panose="03070402050302030203" pitchFamily="66" charset="0"/>
                <a:ea typeface="Arial"/>
                <a:cs typeface="Arial"/>
                <a:sym typeface="Arial"/>
              </a:rPr>
              <a:t>“Time for b-e-d!”</a:t>
            </a:r>
            <a:endParaRPr b="1" dirty="0">
              <a:latin typeface="Bradley Hand ITC" panose="03070402050302030203" pitchFamily="66" charset="0"/>
            </a:endParaRPr>
          </a:p>
          <a:p>
            <a:pPr marL="342900" marR="0" lvl="0" indent="-342900" algn="l" rtl="0">
              <a:lnSpc>
                <a:spcPct val="100000"/>
              </a:lnSpc>
              <a:spcBef>
                <a:spcPts val="400"/>
              </a:spcBef>
              <a:spcAft>
                <a:spcPts val="0"/>
              </a:spcAft>
              <a:buClr>
                <a:schemeClr val="lt2"/>
              </a:buClr>
              <a:buSzPts val="1500"/>
              <a:buFont typeface="Noto Sans Symbols"/>
              <a:buNone/>
            </a:pPr>
            <a:endParaRPr sz="2000" b="0" i="1" u="none" dirty="0">
              <a:solidFill>
                <a:schemeClr val="dk1"/>
              </a:solidFill>
              <a:latin typeface="Verdana"/>
              <a:ea typeface="Verdana"/>
              <a:cs typeface="Verdana"/>
              <a:sym typeface="Verdana"/>
            </a:endParaRPr>
          </a:p>
          <a:p>
            <a:pPr marL="742950" marR="0" lvl="1" indent="-285750" algn="l" rtl="0">
              <a:lnSpc>
                <a:spcPct val="100000"/>
              </a:lnSpc>
              <a:spcBef>
                <a:spcPts val="320"/>
              </a:spcBef>
              <a:spcAft>
                <a:spcPts val="0"/>
              </a:spcAft>
              <a:buClr>
                <a:schemeClr val="dk2"/>
              </a:buClr>
              <a:buSzPts val="1200"/>
              <a:buFont typeface="Noto Sans Symbols"/>
              <a:buNone/>
            </a:pPr>
            <a:r>
              <a:rPr lang="en-US" sz="1600" b="0" i="1" u="none" strike="noStrike" cap="none" dirty="0">
                <a:solidFill>
                  <a:schemeClr val="dk1"/>
                </a:solidFill>
                <a:latin typeface="Verdana"/>
                <a:ea typeface="Verdana"/>
                <a:cs typeface="Verdana"/>
                <a:sym typeface="Verdana"/>
              </a:rPr>
              <a:t>	</a:t>
            </a:r>
            <a:endParaRPr dirty="0"/>
          </a:p>
          <a:p>
            <a:pPr marL="342900" marR="0" lvl="0" indent="-342900" algn="l" rtl="0">
              <a:lnSpc>
                <a:spcPct val="100000"/>
              </a:lnSpc>
              <a:spcBef>
                <a:spcPts val="400"/>
              </a:spcBef>
              <a:spcAft>
                <a:spcPts val="0"/>
              </a:spcAft>
              <a:buClr>
                <a:schemeClr val="lt2"/>
              </a:buClr>
              <a:buSzPts val="1500"/>
              <a:buFont typeface="Noto Sans Symbols"/>
              <a:buNone/>
            </a:pPr>
            <a:endParaRPr sz="2000" b="0" i="1" u="none" dirty="0">
              <a:solidFill>
                <a:schemeClr val="dk1"/>
              </a:solidFill>
              <a:latin typeface="Verdana"/>
              <a:ea typeface="Verdana"/>
              <a:cs typeface="Verdana"/>
              <a:sym typeface="Verdana"/>
            </a:endParaRPr>
          </a:p>
          <a:p>
            <a:pPr marL="342900" marR="0" lvl="0" indent="-342900" algn="l" rtl="0">
              <a:lnSpc>
                <a:spcPct val="100000"/>
              </a:lnSpc>
              <a:spcBef>
                <a:spcPts val="480"/>
              </a:spcBef>
              <a:spcAft>
                <a:spcPts val="0"/>
              </a:spcAft>
              <a:buClr>
                <a:schemeClr val="lt2"/>
              </a:buClr>
              <a:buSzPts val="1800"/>
              <a:buFont typeface="Noto Sans Symbols"/>
              <a:buNone/>
            </a:pPr>
            <a:endParaRPr sz="2400" b="0" i="0" u="none" dirty="0">
              <a:solidFill>
                <a:schemeClr val="dk1"/>
              </a:solidFill>
              <a:latin typeface="Verdana"/>
              <a:ea typeface="Verdana"/>
              <a:cs typeface="Verdana"/>
              <a:sym typeface="Verdana"/>
            </a:endParaRPr>
          </a:p>
          <a:p>
            <a:pPr marL="342900" marR="0" lvl="0" indent="-342900" algn="l" rtl="0">
              <a:lnSpc>
                <a:spcPct val="100000"/>
              </a:lnSpc>
              <a:spcBef>
                <a:spcPts val="480"/>
              </a:spcBef>
              <a:spcAft>
                <a:spcPts val="0"/>
              </a:spcAft>
              <a:buClr>
                <a:schemeClr val="lt2"/>
              </a:buClr>
              <a:buSzPts val="1800"/>
              <a:buFont typeface="Noto Sans Symbols"/>
              <a:buNone/>
            </a:pPr>
            <a:endParaRPr sz="2400" b="0" i="0" u="none" dirty="0">
              <a:solidFill>
                <a:schemeClr val="dk1"/>
              </a:solidFill>
              <a:latin typeface="Verdana"/>
              <a:ea typeface="Verdana"/>
              <a:cs typeface="Verdana"/>
              <a:sym typeface="Verdana"/>
            </a:endParaRPr>
          </a:p>
          <a:p>
            <a:pPr marL="342900" marR="0" lvl="0" indent="-342900" algn="l" rtl="0">
              <a:lnSpc>
                <a:spcPct val="100000"/>
              </a:lnSpc>
              <a:spcBef>
                <a:spcPts val="480"/>
              </a:spcBef>
              <a:spcAft>
                <a:spcPts val="0"/>
              </a:spcAft>
              <a:buClr>
                <a:schemeClr val="lt2"/>
              </a:buClr>
              <a:buSzPts val="1800"/>
              <a:buFont typeface="Noto Sans Symbols"/>
              <a:buNone/>
            </a:pPr>
            <a:endParaRPr sz="2400" b="0" i="0" u="none" dirty="0">
              <a:solidFill>
                <a:schemeClr val="dk1"/>
              </a:solidFill>
              <a:latin typeface="Verdana"/>
              <a:ea typeface="Verdana"/>
              <a:cs typeface="Verdana"/>
              <a:sym typeface="Verdana"/>
            </a:endParaRPr>
          </a:p>
          <a:p>
            <a:pPr marL="342900" marR="0" lvl="0" indent="-228600" algn="l" rtl="0">
              <a:spcBef>
                <a:spcPts val="480"/>
              </a:spcBef>
              <a:spcAft>
                <a:spcPts val="0"/>
              </a:spcAft>
              <a:buClr>
                <a:schemeClr val="lt2"/>
              </a:buClr>
              <a:buSzPts val="1800"/>
              <a:buFont typeface="Noto Sans Symbols"/>
              <a:buNone/>
            </a:pPr>
            <a:endParaRPr sz="2400" b="0" i="0" u="none" dirty="0">
              <a:solidFill>
                <a:schemeClr val="dk1"/>
              </a:solidFill>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And...</a:t>
            </a:r>
            <a:endParaRPr b="1" dirty="0">
              <a:latin typeface="Bradley Hand ITC" panose="03070402050302030203" pitchFamily="66" charset="0"/>
            </a:endParaRPr>
          </a:p>
        </p:txBody>
      </p:sp>
      <p:sp>
        <p:nvSpPr>
          <p:cNvPr id="389" name="Google Shape;389;p28"/>
          <p:cNvSpPr txBox="1">
            <a:spLocks noGrp="1"/>
          </p:cNvSpPr>
          <p:nvPr>
            <p:ph type="body" idx="1"/>
          </p:nvPr>
        </p:nvSpPr>
        <p:spPr>
          <a:xfrm>
            <a:off x="428625" y="1714500"/>
            <a:ext cx="8229600" cy="4344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1800"/>
              <a:buNone/>
            </a:pPr>
            <a:r>
              <a:rPr lang="en-US" sz="2400" b="1" i="0" u="none" dirty="0">
                <a:solidFill>
                  <a:schemeClr val="dk1"/>
                </a:solidFill>
                <a:latin typeface="Bradley Hand ITC" panose="03070402050302030203" pitchFamily="66" charset="0"/>
                <a:ea typeface="Arial"/>
                <a:cs typeface="Arial"/>
                <a:sym typeface="Arial"/>
              </a:rPr>
              <a:t>By reading to your child lots of lovely stories and asking lots of questions!</a:t>
            </a:r>
            <a:endParaRPr b="1" dirty="0">
              <a:latin typeface="Bradley Hand ITC" panose="03070402050302030203" pitchFamily="66" charset="0"/>
            </a:endParaRPr>
          </a:p>
          <a:p>
            <a:pPr marL="342900" marR="0" lvl="0" indent="-342900" algn="l" rtl="0">
              <a:lnSpc>
                <a:spcPct val="100000"/>
              </a:lnSpc>
              <a:spcBef>
                <a:spcPts val="480"/>
              </a:spcBef>
              <a:spcAft>
                <a:spcPts val="0"/>
              </a:spcAft>
              <a:buClr>
                <a:schemeClr val="lt2"/>
              </a:buClr>
              <a:buSzPts val="1800"/>
              <a:buFont typeface="Noto Sans Symbols"/>
              <a:buNone/>
            </a:pPr>
            <a:r>
              <a:rPr lang="en-US" sz="2400" b="1" i="0" u="none" dirty="0">
                <a:solidFill>
                  <a:schemeClr val="dk1"/>
                </a:solidFill>
                <a:latin typeface="Bradley Hand ITC" panose="03070402050302030203" pitchFamily="66" charset="0"/>
                <a:ea typeface="Arial"/>
                <a:cs typeface="Arial"/>
                <a:sym typeface="Arial"/>
              </a:rPr>
              <a:t>Use these prompts to help you:</a:t>
            </a:r>
            <a:endParaRPr b="1" dirty="0">
              <a:latin typeface="Bradley Hand ITC" panose="03070402050302030203" pitchFamily="66" charset="0"/>
            </a:endParaRPr>
          </a:p>
          <a:p>
            <a:pPr marL="342900" marR="0" lvl="0" indent="-342900" algn="l" rtl="0">
              <a:lnSpc>
                <a:spcPct val="100000"/>
              </a:lnSpc>
              <a:spcBef>
                <a:spcPts val="480"/>
              </a:spcBef>
              <a:spcAft>
                <a:spcPts val="0"/>
              </a:spcAft>
              <a:buClr>
                <a:schemeClr val="lt2"/>
              </a:buClr>
              <a:buSzPts val="1800"/>
              <a:buFont typeface="Noto Sans Symbols"/>
              <a:buNone/>
            </a:pPr>
            <a:endParaRPr sz="2400" b="0" i="0" u="none" dirty="0">
              <a:solidFill>
                <a:schemeClr val="dk1"/>
              </a:solidFill>
              <a:latin typeface="Verdana"/>
              <a:ea typeface="Verdana"/>
              <a:cs typeface="Verdana"/>
              <a:sym typeface="Verdana"/>
            </a:endParaRPr>
          </a:p>
          <a:p>
            <a:pPr marL="342900" marR="0" lvl="0" indent="-228600" algn="l" rtl="0">
              <a:spcBef>
                <a:spcPts val="480"/>
              </a:spcBef>
              <a:spcAft>
                <a:spcPts val="0"/>
              </a:spcAft>
              <a:buClr>
                <a:schemeClr val="lt2"/>
              </a:buClr>
              <a:buSzPts val="1800"/>
              <a:buFont typeface="Noto Sans Symbols"/>
              <a:buNone/>
            </a:pPr>
            <a:endParaRPr sz="2400" b="0" i="0" u="none" dirty="0">
              <a:solidFill>
                <a:schemeClr val="dk1"/>
              </a:solidFill>
              <a:latin typeface="Verdana"/>
              <a:ea typeface="Verdana"/>
              <a:cs typeface="Verdana"/>
              <a:sym typeface="Verdana"/>
            </a:endParaRPr>
          </a:p>
        </p:txBody>
      </p:sp>
      <p:sp>
        <p:nvSpPr>
          <p:cNvPr id="390" name="Google Shape;390;p28"/>
          <p:cNvSpPr/>
          <p:nvPr/>
        </p:nvSpPr>
        <p:spPr>
          <a:xfrm>
            <a:off x="6011862" y="3644900"/>
            <a:ext cx="2390775" cy="1439862"/>
          </a:xfrm>
          <a:prstGeom prst="cloudCallout">
            <a:avLst>
              <a:gd name="adj1" fmla="val 24221"/>
              <a:gd name="adj2" fmla="val 22675"/>
            </a:avLst>
          </a:prstGeom>
          <a:gradFill>
            <a:gsLst>
              <a:gs pos="0">
                <a:srgbClr val="FFFF99"/>
              </a:gs>
              <a:gs pos="100000">
                <a:schemeClr val="lt1"/>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 </a:t>
            </a:r>
            <a:r>
              <a:rPr lang="en-US" sz="1800" b="0" i="0" u="none">
                <a:solidFill>
                  <a:schemeClr val="dk1"/>
                </a:solidFill>
                <a:latin typeface="Arial"/>
                <a:ea typeface="Arial"/>
                <a:cs typeface="Arial"/>
                <a:sym typeface="Arial"/>
              </a:rPr>
              <a:t>What is that character thinking?</a:t>
            </a:r>
            <a:endParaRPr/>
          </a:p>
        </p:txBody>
      </p:sp>
      <p:sp>
        <p:nvSpPr>
          <p:cNvPr id="391" name="Google Shape;391;p28"/>
          <p:cNvSpPr/>
          <p:nvPr/>
        </p:nvSpPr>
        <p:spPr>
          <a:xfrm>
            <a:off x="3492500" y="5300662"/>
            <a:ext cx="2139950" cy="1216025"/>
          </a:xfrm>
          <a:prstGeom prst="wedgeEllipseCallout">
            <a:avLst>
              <a:gd name="adj1" fmla="val -6490"/>
              <a:gd name="adj2" fmla="val 21829"/>
            </a:avLst>
          </a:prstGeom>
          <a:gradFill>
            <a:gsLst>
              <a:gs pos="0">
                <a:srgbClr val="FF99CC"/>
              </a:gs>
              <a:gs pos="100000">
                <a:schemeClr val="lt1"/>
              </a:gs>
            </a:gsLst>
            <a:path path="circle">
              <a:fillToRect l="50000" t="50000" r="50000" b="50000"/>
            </a:path>
            <a:tileRect/>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What is the character saying?</a:t>
            </a:r>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2" name="Google Shape;392;p28"/>
          <p:cNvSpPr/>
          <p:nvPr/>
        </p:nvSpPr>
        <p:spPr>
          <a:xfrm>
            <a:off x="6089650" y="5300662"/>
            <a:ext cx="2803525" cy="1441450"/>
          </a:xfrm>
          <a:prstGeom prst="ellipse">
            <a:avLst/>
          </a:prstGeom>
          <a:gradFill>
            <a:gsLst>
              <a:gs pos="0">
                <a:srgbClr val="66FF99"/>
              </a:gs>
              <a:gs pos="100000">
                <a:schemeClr val="lt1"/>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What do you </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think that character is </a:t>
            </a:r>
            <a:endParaRPr/>
          </a:p>
          <a:p>
            <a:pPr marL="0" marR="0" lvl="0" indent="0" algn="ctr" rtl="0">
              <a:lnSpc>
                <a:spcPct val="100000"/>
              </a:lnSpc>
              <a:spcBef>
                <a:spcPts val="90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feeling now?</a:t>
            </a:r>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3" name="Google Shape;393;p28"/>
          <p:cNvSpPr/>
          <p:nvPr/>
        </p:nvSpPr>
        <p:spPr>
          <a:xfrm>
            <a:off x="323850" y="4005262"/>
            <a:ext cx="3157537" cy="2016125"/>
          </a:xfrm>
          <a:prstGeom prst="irregularSeal1">
            <a:avLst/>
          </a:prstGeom>
          <a:gradFill>
            <a:gsLst>
              <a:gs pos="0">
                <a:schemeClr val="lt1"/>
              </a:gs>
              <a:gs pos="100000">
                <a:srgbClr val="0099CC"/>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What is happening?</a:t>
            </a:r>
            <a:endParaRPr dirty="0"/>
          </a:p>
        </p:txBody>
      </p:sp>
      <p:sp>
        <p:nvSpPr>
          <p:cNvPr id="394" name="Google Shape;394;p28"/>
          <p:cNvSpPr/>
          <p:nvPr/>
        </p:nvSpPr>
        <p:spPr>
          <a:xfrm>
            <a:off x="3563937" y="3933825"/>
            <a:ext cx="2160587" cy="1000125"/>
          </a:xfrm>
          <a:prstGeom prst="roundRect">
            <a:avLst>
              <a:gd name="adj" fmla="val 16667"/>
            </a:avLst>
          </a:prstGeom>
          <a:gradFill>
            <a:gsLst>
              <a:gs pos="0">
                <a:srgbClr val="FFBD80"/>
              </a:gs>
              <a:gs pos="50000">
                <a:srgbClr val="FFD4B3"/>
              </a:gs>
              <a:gs pos="100000">
                <a:srgbClr val="FFE9DA"/>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What do you think </a:t>
            </a:r>
            <a:endParaRPr/>
          </a:p>
          <a:p>
            <a:pPr marL="0" marR="0" lvl="0" indent="0" algn="ct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happens next?</a:t>
            </a: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2EB69-700F-49CF-9D31-CBBA4B1A5396}"/>
              </a:ext>
            </a:extLst>
          </p:cNvPr>
          <p:cNvSpPr/>
          <p:nvPr/>
        </p:nvSpPr>
        <p:spPr>
          <a:xfrm>
            <a:off x="1184744" y="556591"/>
            <a:ext cx="7267493" cy="4832092"/>
          </a:xfrm>
          <a:prstGeom prst="rect">
            <a:avLst/>
          </a:prstGeom>
        </p:spPr>
        <p:txBody>
          <a:bodyPr wrap="square">
            <a:spAutoFit/>
          </a:bodyPr>
          <a:lstStyle/>
          <a:p>
            <a:r>
              <a:rPr lang="en-GB" sz="4400" dirty="0">
                <a:solidFill>
                  <a:srgbClr val="015C25"/>
                </a:solidFill>
                <a:latin typeface="Mulish"/>
              </a:rPr>
              <a:t>We want your child to</a:t>
            </a:r>
            <a:r>
              <a:rPr lang="en-GB" sz="4400" b="1" dirty="0">
                <a:solidFill>
                  <a:srgbClr val="015C25"/>
                </a:solidFill>
                <a:latin typeface="Mulish"/>
              </a:rPr>
              <a:t> love </a:t>
            </a:r>
            <a:r>
              <a:rPr lang="en-GB" sz="4400" dirty="0">
                <a:solidFill>
                  <a:srgbClr val="015C25"/>
                </a:solidFill>
                <a:latin typeface="Mulish"/>
              </a:rPr>
              <a:t>reading – and to want to read for themselves. This is why we put our efforts into making sure they develop a love of books as well as simply learning to read.</a:t>
            </a:r>
            <a:endParaRPr lang="en-GB" sz="4400" dirty="0"/>
          </a:p>
        </p:txBody>
      </p:sp>
    </p:spTree>
    <p:extLst>
      <p:ext uri="{BB962C8B-B14F-4D97-AF65-F5344CB8AC3E}">
        <p14:creationId xmlns:p14="http://schemas.microsoft.com/office/powerpoint/2010/main" val="107450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480A0-A7CE-4DD0-80E9-668F91407CB3}"/>
              </a:ext>
            </a:extLst>
          </p:cNvPr>
          <p:cNvSpPr txBox="1"/>
          <p:nvPr/>
        </p:nvSpPr>
        <p:spPr>
          <a:xfrm>
            <a:off x="898497" y="699715"/>
            <a:ext cx="7474226" cy="5355312"/>
          </a:xfrm>
          <a:prstGeom prst="rect">
            <a:avLst/>
          </a:prstGeom>
          <a:noFill/>
        </p:spPr>
        <p:txBody>
          <a:bodyPr wrap="square" rtlCol="0">
            <a:spAutoFit/>
          </a:bodyPr>
          <a:lstStyle/>
          <a:p>
            <a:pPr algn="ctr"/>
            <a:endParaRPr lang="en-US" dirty="0"/>
          </a:p>
          <a:p>
            <a:pPr algn="ctr"/>
            <a:r>
              <a:rPr lang="en-US" sz="2000" dirty="0"/>
              <a:t>How do we teach reading at Cheadle Catholic Infant School?</a:t>
            </a:r>
          </a:p>
          <a:p>
            <a:pPr algn="ctr"/>
            <a:endParaRPr lang="en-US" dirty="0"/>
          </a:p>
          <a:p>
            <a:pPr algn="ctr"/>
            <a:endParaRPr lang="en-US" dirty="0"/>
          </a:p>
          <a:p>
            <a:pPr algn="ctr"/>
            <a:endParaRPr lang="en-US" dirty="0"/>
          </a:p>
          <a:p>
            <a:r>
              <a:rPr lang="en-US" b="1" dirty="0"/>
              <a:t>It is crucial for children to develop a life-long love of reading. </a:t>
            </a:r>
          </a:p>
          <a:p>
            <a:endParaRPr lang="en-US" dirty="0"/>
          </a:p>
          <a:p>
            <a:r>
              <a:rPr lang="en-US" dirty="0"/>
              <a:t>Reading consists of two dimensions:</a:t>
            </a:r>
          </a:p>
          <a:p>
            <a:endParaRPr lang="en-US" dirty="0"/>
          </a:p>
          <a:p>
            <a:pPr marL="342900" indent="-342900">
              <a:buAutoNum type="arabicPeriod"/>
            </a:pPr>
            <a:r>
              <a:rPr lang="en-US" dirty="0"/>
              <a:t>Language comprehension</a:t>
            </a:r>
          </a:p>
          <a:p>
            <a:pPr marL="342900" indent="-342900">
              <a:buAutoNum type="arabicPeriod"/>
            </a:pPr>
            <a:r>
              <a:rPr lang="en-US" dirty="0"/>
              <a:t>Word reading</a:t>
            </a:r>
          </a:p>
          <a:p>
            <a:endParaRPr lang="en-US" dirty="0"/>
          </a:p>
          <a:p>
            <a:r>
              <a:rPr lang="en-US" dirty="0"/>
              <a:t>Language comprehension (necessary for both reading and writing) starts from birth. It only develops when adults talk with children about the world around them and the books (stories and non-fiction) they read with them, and enjoy rhymes, poems and songs together. </a:t>
            </a:r>
          </a:p>
          <a:p>
            <a:endParaRPr lang="en-US" dirty="0"/>
          </a:p>
          <a:p>
            <a:r>
              <a:rPr lang="en-US" dirty="0"/>
              <a:t>Skilled word reading, taught later, involves both the speedy working out of the pronunciation of unfamiliar printed words (decoding) and the speedy recognition of familiar printed words. </a:t>
            </a:r>
          </a:p>
          <a:p>
            <a:endParaRPr lang="en-US" dirty="0"/>
          </a:p>
          <a:p>
            <a:r>
              <a:rPr lang="en-US" b="1" dirty="0"/>
              <a:t>How do we do this?</a:t>
            </a:r>
          </a:p>
          <a:p>
            <a:endParaRPr lang="en-US" dirty="0"/>
          </a:p>
          <a:p>
            <a:pPr marL="342900" indent="-342900">
              <a:buAutoNum type="arabicPeriod"/>
            </a:pPr>
            <a:r>
              <a:rPr lang="en-US" dirty="0"/>
              <a:t>Language comprehension is taught through shared and guided reading every day.</a:t>
            </a:r>
          </a:p>
          <a:p>
            <a:pPr marL="342900" indent="-342900">
              <a:buAutoNum type="arabicPeriod"/>
            </a:pPr>
            <a:r>
              <a:rPr lang="en-US" dirty="0"/>
              <a:t>Word reading is taught through phonics. </a:t>
            </a:r>
            <a:br>
              <a:rPr lang="en-US" dirty="0"/>
            </a:br>
            <a:endParaRPr lang="en-GB" dirty="0"/>
          </a:p>
        </p:txBody>
      </p:sp>
    </p:spTree>
    <p:extLst>
      <p:ext uri="{BB962C8B-B14F-4D97-AF65-F5344CB8AC3E}">
        <p14:creationId xmlns:p14="http://schemas.microsoft.com/office/powerpoint/2010/main" val="402010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C7C5A3-A2AF-4C6C-9D1A-7485CCFE8F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210" y="584969"/>
            <a:ext cx="8815580" cy="5688061"/>
          </a:xfrm>
          <a:prstGeom prst="rect">
            <a:avLst/>
          </a:prstGeom>
        </p:spPr>
      </p:pic>
    </p:spTree>
    <p:extLst>
      <p:ext uri="{BB962C8B-B14F-4D97-AF65-F5344CB8AC3E}">
        <p14:creationId xmlns:p14="http://schemas.microsoft.com/office/powerpoint/2010/main" val="825513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ading should sound like chocolate! | Like chocolate, Teaching, Children">
            <a:extLst>
              <a:ext uri="{FF2B5EF4-FFF2-40B4-BE49-F238E27FC236}">
                <a16:creationId xmlns:a16="http://schemas.microsoft.com/office/drawing/2014/main" id="{D2682FF5-2DB1-49EA-BDBA-9ADEEDC5A29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772513" y="226215"/>
            <a:ext cx="7359431" cy="616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023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oys sitting on the floor looking at a picture&#10;&#10;Description automatically generated with medium confidence">
            <a:extLst>
              <a:ext uri="{FF2B5EF4-FFF2-40B4-BE49-F238E27FC236}">
                <a16:creationId xmlns:a16="http://schemas.microsoft.com/office/drawing/2014/main" id="{6EEF5AE8-53BB-6000-9F81-0B0DC20FCED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33490" y="723760"/>
            <a:ext cx="5156115" cy="5423096"/>
          </a:xfrm>
          <a:prstGeom prst="rect">
            <a:avLst/>
          </a:prstGeom>
        </p:spPr>
      </p:pic>
      <p:sp>
        <p:nvSpPr>
          <p:cNvPr id="4" name="TextBox 3">
            <a:extLst>
              <a:ext uri="{FF2B5EF4-FFF2-40B4-BE49-F238E27FC236}">
                <a16:creationId xmlns:a16="http://schemas.microsoft.com/office/drawing/2014/main" id="{85814B3A-B42B-5991-E209-CBB71D8DDF79}"/>
              </a:ext>
            </a:extLst>
          </p:cNvPr>
          <p:cNvSpPr txBox="1"/>
          <p:nvPr/>
        </p:nvSpPr>
        <p:spPr>
          <a:xfrm>
            <a:off x="5519746" y="2450322"/>
            <a:ext cx="3112477" cy="2169825"/>
          </a:xfrm>
          <a:prstGeom prst="rect">
            <a:avLst/>
          </a:prstGeom>
          <a:noFill/>
        </p:spPr>
        <p:txBody>
          <a:bodyPr wrap="square" rtlCol="0">
            <a:spAutoFit/>
          </a:bodyPr>
          <a:lstStyle/>
          <a:p>
            <a:r>
              <a:rPr lang="en-GB" sz="2700" dirty="0"/>
              <a:t>Reading together helps to make reading a sociable event rather than a solitary pastime.</a:t>
            </a:r>
          </a:p>
        </p:txBody>
      </p:sp>
    </p:spTree>
    <p:extLst>
      <p:ext uri="{BB962C8B-B14F-4D97-AF65-F5344CB8AC3E}">
        <p14:creationId xmlns:p14="http://schemas.microsoft.com/office/powerpoint/2010/main" val="1942743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boys sitting at a desk&#10;&#10;Description automatically generated with low confidence">
            <a:extLst>
              <a:ext uri="{FF2B5EF4-FFF2-40B4-BE49-F238E27FC236}">
                <a16:creationId xmlns:a16="http://schemas.microsoft.com/office/drawing/2014/main" id="{C736490C-919D-CC3B-3DEC-49B2010D3A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57250"/>
            <a:ext cx="5908431" cy="5143500"/>
          </a:xfrm>
          <a:prstGeom prst="rect">
            <a:avLst/>
          </a:prstGeom>
        </p:spPr>
      </p:pic>
      <p:sp>
        <p:nvSpPr>
          <p:cNvPr id="4" name="TextBox 3">
            <a:extLst>
              <a:ext uri="{FF2B5EF4-FFF2-40B4-BE49-F238E27FC236}">
                <a16:creationId xmlns:a16="http://schemas.microsoft.com/office/drawing/2014/main" id="{1B7BC26B-BF83-1B8B-E58C-9FA32B16A817}"/>
              </a:ext>
            </a:extLst>
          </p:cNvPr>
          <p:cNvSpPr txBox="1"/>
          <p:nvPr/>
        </p:nvSpPr>
        <p:spPr>
          <a:xfrm>
            <a:off x="6024490" y="1732382"/>
            <a:ext cx="2743200" cy="4247317"/>
          </a:xfrm>
          <a:prstGeom prst="rect">
            <a:avLst/>
          </a:prstGeom>
          <a:noFill/>
        </p:spPr>
        <p:txBody>
          <a:bodyPr wrap="square" rtlCol="0">
            <a:spAutoFit/>
          </a:bodyPr>
          <a:lstStyle/>
          <a:p>
            <a:r>
              <a:rPr lang="en-GB" sz="2700" dirty="0"/>
              <a:t>All reading is good reading</a:t>
            </a:r>
          </a:p>
          <a:p>
            <a:pPr marL="457200" indent="-457200">
              <a:buFontTx/>
              <a:buChar char="-"/>
            </a:pPr>
            <a:r>
              <a:rPr lang="en-GB" sz="2700" dirty="0"/>
              <a:t>Magazines</a:t>
            </a:r>
          </a:p>
          <a:p>
            <a:pPr marL="457200" indent="-457200">
              <a:buFontTx/>
              <a:buChar char="-"/>
            </a:pPr>
            <a:r>
              <a:rPr lang="en-GB" sz="2700" dirty="0"/>
              <a:t>Comics</a:t>
            </a:r>
          </a:p>
          <a:p>
            <a:pPr marL="457200" indent="-457200">
              <a:buFontTx/>
              <a:buChar char="-"/>
            </a:pPr>
            <a:r>
              <a:rPr lang="en-GB" sz="2700" dirty="0"/>
              <a:t>Graphic novels</a:t>
            </a:r>
          </a:p>
          <a:p>
            <a:pPr marL="457200" indent="-457200">
              <a:buFontTx/>
              <a:buChar char="-"/>
            </a:pPr>
            <a:r>
              <a:rPr lang="en-GB" sz="2700" dirty="0"/>
              <a:t>Picture books</a:t>
            </a:r>
          </a:p>
          <a:p>
            <a:pPr marL="457200" indent="-457200">
              <a:buFontTx/>
              <a:buChar char="-"/>
            </a:pPr>
            <a:r>
              <a:rPr lang="en-GB" sz="2700" dirty="0"/>
              <a:t>Board books</a:t>
            </a:r>
          </a:p>
          <a:p>
            <a:pPr marL="457200" indent="-457200">
              <a:buFontTx/>
              <a:buChar char="-"/>
            </a:pPr>
            <a:r>
              <a:rPr lang="en-GB" sz="2700" dirty="0"/>
              <a:t>Audio books</a:t>
            </a:r>
          </a:p>
          <a:p>
            <a:pPr marL="457200" indent="-457200">
              <a:buFontTx/>
              <a:buChar char="-"/>
            </a:pPr>
            <a:endParaRPr lang="en-GB" sz="2700" dirty="0"/>
          </a:p>
        </p:txBody>
      </p:sp>
    </p:spTree>
    <p:extLst>
      <p:ext uri="{BB962C8B-B14F-4D97-AF65-F5344CB8AC3E}">
        <p14:creationId xmlns:p14="http://schemas.microsoft.com/office/powerpoint/2010/main" val="2660963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children reading books at a table&#10;&#10;Description automatically generated with medium confidence">
            <a:extLst>
              <a:ext uri="{FF2B5EF4-FFF2-40B4-BE49-F238E27FC236}">
                <a16:creationId xmlns:a16="http://schemas.microsoft.com/office/drawing/2014/main" id="{0A0FFE5E-513D-5880-2378-817E755A48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
          <a:stretch/>
        </p:blipFill>
        <p:spPr>
          <a:xfrm>
            <a:off x="15" y="857246"/>
            <a:ext cx="2948925" cy="3003804"/>
          </a:xfrm>
          <a:prstGeom prst="rect">
            <a:avLst/>
          </a:prstGeom>
        </p:spPr>
      </p:pic>
      <p:pic>
        <p:nvPicPr>
          <p:cNvPr id="3" name="Picture 2" descr="Two girls sitting on a bench looking at a book&#10;&#10;Description automatically generated with medium confidence">
            <a:extLst>
              <a:ext uri="{FF2B5EF4-FFF2-40B4-BE49-F238E27FC236}">
                <a16:creationId xmlns:a16="http://schemas.microsoft.com/office/drawing/2014/main" id="{AC32FC06-B1A7-9AB5-A614-3F9615A949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rot="5400000">
            <a:off x="3070099" y="884686"/>
            <a:ext cx="3003803" cy="2948940"/>
          </a:xfrm>
          <a:prstGeom prst="rect">
            <a:avLst/>
          </a:prstGeom>
        </p:spPr>
      </p:pic>
      <p:pic>
        <p:nvPicPr>
          <p:cNvPr id="5" name="Picture 4" descr="A child reading a book&#10;&#10;Description automatically generated with medium confidence">
            <a:extLst>
              <a:ext uri="{FF2B5EF4-FFF2-40B4-BE49-F238E27FC236}">
                <a16:creationId xmlns:a16="http://schemas.microsoft.com/office/drawing/2014/main" id="{61A56D65-506A-EB57-2D9D-3BA4689AB1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rot="5400000">
            <a:off x="6167628" y="884681"/>
            <a:ext cx="3003804" cy="2948940"/>
          </a:xfrm>
          <a:prstGeom prst="rect">
            <a:avLst/>
          </a:prstGeom>
        </p:spPr>
      </p:pic>
      <p:sp>
        <p:nvSpPr>
          <p:cNvPr id="6" name="TextBox 5">
            <a:extLst>
              <a:ext uri="{FF2B5EF4-FFF2-40B4-BE49-F238E27FC236}">
                <a16:creationId xmlns:a16="http://schemas.microsoft.com/office/drawing/2014/main" id="{7ABDD9E0-631B-2D2F-1315-FFDF1ECE54A4}"/>
              </a:ext>
            </a:extLst>
          </p:cNvPr>
          <p:cNvSpPr txBox="1"/>
          <p:nvPr/>
        </p:nvSpPr>
        <p:spPr>
          <a:xfrm>
            <a:off x="1907929" y="4251272"/>
            <a:ext cx="5328141" cy="1234440"/>
          </a:xfrm>
          <a:prstGeom prst="rect">
            <a:avLst/>
          </a:prstGeom>
        </p:spPr>
        <p:txBody>
          <a:bodyPr vert="horz" lIns="68580" tIns="34290" rIns="68580" bIns="34290" rtlCol="0" anchor="ctr">
            <a:normAutofit fontScale="92500"/>
          </a:bodyPr>
          <a:lstStyle/>
          <a:p>
            <a:pPr>
              <a:lnSpc>
                <a:spcPct val="90000"/>
              </a:lnSpc>
              <a:spcAft>
                <a:spcPts val="450"/>
              </a:spcAft>
            </a:pPr>
            <a:r>
              <a:rPr lang="en-US" sz="2700" dirty="0"/>
              <a:t>Give them the tools, the time and the space so that with your help they can discover the joy of reading.</a:t>
            </a:r>
          </a:p>
        </p:txBody>
      </p:sp>
    </p:spTree>
    <p:extLst>
      <p:ext uri="{BB962C8B-B14F-4D97-AF65-F5344CB8AC3E}">
        <p14:creationId xmlns:p14="http://schemas.microsoft.com/office/powerpoint/2010/main" val="1055430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human face, clothing, child&#10;&#10;Description automatically generated">
            <a:extLst>
              <a:ext uri="{FF2B5EF4-FFF2-40B4-BE49-F238E27FC236}">
                <a16:creationId xmlns:a16="http://schemas.microsoft.com/office/drawing/2014/main" id="{45E733DF-AEDB-AC47-9A8D-39BDDD1960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1"/>
          <a:stretch/>
        </p:blipFill>
        <p:spPr>
          <a:xfrm>
            <a:off x="143315" y="986037"/>
            <a:ext cx="4359898" cy="4596815"/>
          </a:xfrm>
          <a:prstGeom prst="rect">
            <a:avLst/>
          </a:prstGeom>
        </p:spPr>
      </p:pic>
      <p:pic>
        <p:nvPicPr>
          <p:cNvPr id="7" name="Picture 6" descr="A child reading a magazine&#10;&#10;Description automatically generated with medium confidence">
            <a:extLst>
              <a:ext uri="{FF2B5EF4-FFF2-40B4-BE49-F238E27FC236}">
                <a16:creationId xmlns:a16="http://schemas.microsoft.com/office/drawing/2014/main" id="{3CD63356-AD41-BA11-3991-BF100FD5EC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697" y="986037"/>
            <a:ext cx="4352990" cy="2378567"/>
          </a:xfrm>
          <a:prstGeom prst="rect">
            <a:avLst/>
          </a:prstGeom>
        </p:spPr>
      </p:pic>
      <p:pic>
        <p:nvPicPr>
          <p:cNvPr id="3" name="Picture 2" descr="A group of children looking at books&#10;&#10;Description automatically generated with medium confidence">
            <a:extLst>
              <a:ext uri="{FF2B5EF4-FFF2-40B4-BE49-F238E27FC236}">
                <a16:creationId xmlns:a16="http://schemas.microsoft.com/office/drawing/2014/main" id="{48C458B0-9AB4-3185-67F5-325B971558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7697" y="3493392"/>
            <a:ext cx="4339790" cy="2089463"/>
          </a:xfrm>
          <a:prstGeom prst="rect">
            <a:avLst/>
          </a:prstGeom>
        </p:spPr>
      </p:pic>
    </p:spTree>
    <p:extLst>
      <p:ext uri="{BB962C8B-B14F-4D97-AF65-F5344CB8AC3E}">
        <p14:creationId xmlns:p14="http://schemas.microsoft.com/office/powerpoint/2010/main" val="1352651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DC12A3-0E2C-4520-A3AD-011149FA18C4}"/>
              </a:ext>
            </a:extLst>
          </p:cNvPr>
          <p:cNvSpPr txBox="1"/>
          <p:nvPr/>
        </p:nvSpPr>
        <p:spPr>
          <a:xfrm>
            <a:off x="1951463" y="468351"/>
            <a:ext cx="4895386" cy="769441"/>
          </a:xfrm>
          <a:prstGeom prst="rect">
            <a:avLst/>
          </a:prstGeom>
          <a:noFill/>
        </p:spPr>
        <p:txBody>
          <a:bodyPr wrap="square" rtlCol="0">
            <a:spAutoFit/>
          </a:bodyPr>
          <a:lstStyle/>
          <a:p>
            <a:pPr algn="ctr"/>
            <a:r>
              <a:rPr lang="en-GB" sz="4400" dirty="0">
                <a:latin typeface="Bradley Hand ITC" panose="03070402050302030203" pitchFamily="66" charset="0"/>
              </a:rPr>
              <a:t>And…</a:t>
            </a:r>
          </a:p>
        </p:txBody>
      </p:sp>
      <p:sp>
        <p:nvSpPr>
          <p:cNvPr id="4" name="TextBox 3">
            <a:extLst>
              <a:ext uri="{FF2B5EF4-FFF2-40B4-BE49-F238E27FC236}">
                <a16:creationId xmlns:a16="http://schemas.microsoft.com/office/drawing/2014/main" id="{F9595408-1E24-447C-AEC7-06843087E2E4}"/>
              </a:ext>
            </a:extLst>
          </p:cNvPr>
          <p:cNvSpPr txBox="1"/>
          <p:nvPr/>
        </p:nvSpPr>
        <p:spPr>
          <a:xfrm>
            <a:off x="778933" y="1727200"/>
            <a:ext cx="7755467" cy="3046988"/>
          </a:xfrm>
          <a:prstGeom prst="rect">
            <a:avLst/>
          </a:prstGeom>
          <a:noFill/>
        </p:spPr>
        <p:txBody>
          <a:bodyPr wrap="square" rtlCol="0">
            <a:spAutoFit/>
          </a:bodyPr>
          <a:lstStyle/>
          <a:p>
            <a:r>
              <a:rPr lang="en-GB" sz="3200" b="1" dirty="0">
                <a:latin typeface="Bradley Hand ITC" panose="03070402050302030203" pitchFamily="66" charset="0"/>
              </a:rPr>
              <a:t>Please don’t forget to read to your child!</a:t>
            </a:r>
          </a:p>
          <a:p>
            <a:r>
              <a:rPr lang="en-GB" sz="3200" dirty="0">
                <a:latin typeface="Bradley Hand ITC" panose="03070402050302030203" pitchFamily="66" charset="0"/>
              </a:rPr>
              <a:t>This is a </a:t>
            </a:r>
            <a:r>
              <a:rPr lang="en-GB" sz="3200" b="1" dirty="0">
                <a:latin typeface="Bradley Hand ITC" panose="03070402050302030203" pitchFamily="66" charset="0"/>
              </a:rPr>
              <a:t>vital</a:t>
            </a:r>
            <a:r>
              <a:rPr lang="en-GB" sz="3200" dirty="0">
                <a:latin typeface="Bradley Hand ITC" panose="03070402050302030203" pitchFamily="66" charset="0"/>
              </a:rPr>
              <a:t> part of learning to read!</a:t>
            </a:r>
          </a:p>
          <a:p>
            <a:r>
              <a:rPr lang="en-GB" sz="3200" dirty="0">
                <a:latin typeface="Bradley Hand ITC" panose="03070402050302030203" pitchFamily="66" charset="0"/>
              </a:rPr>
              <a:t>Your child will experience the </a:t>
            </a:r>
            <a:r>
              <a:rPr lang="en-GB" sz="3200" b="1" dirty="0">
                <a:latin typeface="Bradley Hand ITC" panose="03070402050302030203" pitchFamily="66" charset="0"/>
              </a:rPr>
              <a:t>pleasure</a:t>
            </a:r>
            <a:r>
              <a:rPr lang="en-GB" sz="3200" dirty="0">
                <a:latin typeface="Bradley Hand ITC" panose="03070402050302030203" pitchFamily="66" charset="0"/>
              </a:rPr>
              <a:t> of reading and sharing stories and this will encourage them on their own reading journey.</a:t>
            </a:r>
          </a:p>
        </p:txBody>
      </p:sp>
    </p:spTree>
    <p:extLst>
      <p:ext uri="{BB962C8B-B14F-4D97-AF65-F5344CB8AC3E}">
        <p14:creationId xmlns:p14="http://schemas.microsoft.com/office/powerpoint/2010/main" val="2554789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Thank you... </a:t>
            </a:r>
            <a:endParaRPr b="1" dirty="0">
              <a:latin typeface="Bradley Hand ITC" panose="03070402050302030203" pitchFamily="66" charset="0"/>
            </a:endParaRPr>
          </a:p>
        </p:txBody>
      </p:sp>
      <p:pic>
        <p:nvPicPr>
          <p:cNvPr id="441" name="Google Shape;441;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15062" y="0"/>
            <a:ext cx="2678112" cy="1228725"/>
          </a:xfrm>
          <a:prstGeom prst="rect">
            <a:avLst/>
          </a:prstGeom>
          <a:noFill/>
          <a:ln>
            <a:noFill/>
          </a:ln>
        </p:spPr>
      </p:pic>
      <p:sp>
        <p:nvSpPr>
          <p:cNvPr id="442" name="Google Shape;442;p35"/>
          <p:cNvSpPr txBox="1"/>
          <p:nvPr/>
        </p:nvSpPr>
        <p:spPr>
          <a:xfrm>
            <a:off x="2302484" y="2763946"/>
            <a:ext cx="4751387" cy="113982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4800"/>
              <a:buFont typeface="Arial"/>
              <a:buNone/>
            </a:pPr>
            <a:r>
              <a:rPr lang="en-US" sz="4800" b="1" i="0" u="none" dirty="0">
                <a:solidFill>
                  <a:schemeClr val="dk2"/>
                </a:solidFill>
                <a:latin typeface="Bradley Hand ITC" panose="03070402050302030203" pitchFamily="66" charset="0"/>
                <a:sym typeface="Arial"/>
              </a:rPr>
              <a:t>Happy reading</a:t>
            </a:r>
            <a:r>
              <a:rPr lang="en-US" sz="4800" b="0" i="0" u="none" dirty="0">
                <a:solidFill>
                  <a:schemeClr val="dk2"/>
                </a:solidFill>
                <a:latin typeface="Garamond"/>
                <a:ea typeface="Garamond"/>
                <a:cs typeface="Garamond"/>
                <a:sym typeface="Garamond"/>
              </a:rPr>
              <a:t>!</a:t>
            </a:r>
            <a:endParaRPr dirty="0"/>
          </a:p>
          <a:p>
            <a:pPr marL="0" marR="0" lvl="0" indent="0" algn="l" rtl="0">
              <a:lnSpc>
                <a:spcPct val="100000"/>
              </a:lnSpc>
              <a:spcBef>
                <a:spcPts val="0"/>
              </a:spcBef>
              <a:spcAft>
                <a:spcPts val="0"/>
              </a:spcAft>
              <a:buClr>
                <a:schemeClr val="dk2"/>
              </a:buClr>
              <a:buSzPts val="4800"/>
              <a:buFont typeface="Garamond"/>
              <a:buNone/>
            </a:pPr>
            <a:r>
              <a:rPr lang="en-US" sz="4800" b="0" i="0" u="none" dirty="0">
                <a:solidFill>
                  <a:schemeClr val="dk2"/>
                </a:solidFill>
                <a:latin typeface="Garamond"/>
                <a:ea typeface="Garamond"/>
                <a:cs typeface="Garamond"/>
                <a:sym typeface="Garamond"/>
              </a:rPr>
              <a:t> </a:t>
            </a:r>
            <a:endParaRPr dirty="0"/>
          </a:p>
        </p:txBody>
      </p:sp>
      <p:pic>
        <p:nvPicPr>
          <p:cNvPr id="443" name="Google Shape;443;p35" descr="http://t0.gstatic.com/images?q=tbn:ANd9GcQpVfHMSR4PaMcl17BI_Y377kkg2uRZxucOTg-viPpnJqGMcDxO:blog.giftgenies.com/wp-content/uploads/2010/05/kids-books2-1024x640.jpg"/>
          <p:cNvPicPr preferRelativeResize="0"/>
          <p:nvPr/>
        </p:nvPicPr>
        <p:blipFill rotWithShape="1">
          <a:blip r:embed="rId4">
            <a:alphaModFix/>
          </a:blip>
          <a:srcRect/>
          <a:stretch/>
        </p:blipFill>
        <p:spPr>
          <a:xfrm>
            <a:off x="3106737" y="4443412"/>
            <a:ext cx="2952750" cy="183991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F6335D-C93D-4A82-BF3A-7B524AB0257B}"/>
              </a:ext>
            </a:extLst>
          </p:cNvPr>
          <p:cNvSpPr txBox="1"/>
          <p:nvPr/>
        </p:nvSpPr>
        <p:spPr>
          <a:xfrm>
            <a:off x="1802167" y="284085"/>
            <a:ext cx="5672831" cy="584775"/>
          </a:xfrm>
          <a:prstGeom prst="rect">
            <a:avLst/>
          </a:prstGeom>
          <a:noFill/>
        </p:spPr>
        <p:txBody>
          <a:bodyPr wrap="square" rtlCol="0">
            <a:spAutoFit/>
          </a:bodyPr>
          <a:lstStyle/>
          <a:p>
            <a:pPr algn="ctr"/>
            <a:r>
              <a:rPr lang="en-GB" sz="3200" dirty="0"/>
              <a:t>Language Comprehension</a:t>
            </a:r>
          </a:p>
        </p:txBody>
      </p:sp>
      <p:pic>
        <p:nvPicPr>
          <p:cNvPr id="3" name="Picture 2">
            <a:extLst>
              <a:ext uri="{FF2B5EF4-FFF2-40B4-BE49-F238E27FC236}">
                <a16:creationId xmlns:a16="http://schemas.microsoft.com/office/drawing/2014/main" id="{E894F16C-602C-4F5A-9740-7BA426E1D0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99406">
            <a:off x="5559100" y="1213260"/>
            <a:ext cx="3158239" cy="2368679"/>
          </a:xfrm>
          <a:prstGeom prst="rect">
            <a:avLst/>
          </a:prstGeom>
        </p:spPr>
      </p:pic>
      <p:pic>
        <p:nvPicPr>
          <p:cNvPr id="6" name="Picture 5">
            <a:extLst>
              <a:ext uri="{FF2B5EF4-FFF2-40B4-BE49-F238E27FC236}">
                <a16:creationId xmlns:a16="http://schemas.microsoft.com/office/drawing/2014/main" id="{CB1A0CB3-D079-4F77-8B9C-5820BEB965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006512">
            <a:off x="189310" y="1411093"/>
            <a:ext cx="2907323" cy="2180492"/>
          </a:xfrm>
          <a:prstGeom prst="rect">
            <a:avLst/>
          </a:prstGeom>
        </p:spPr>
      </p:pic>
      <p:pic>
        <p:nvPicPr>
          <p:cNvPr id="7" name="Picture 6">
            <a:extLst>
              <a:ext uri="{FF2B5EF4-FFF2-40B4-BE49-F238E27FC236}">
                <a16:creationId xmlns:a16="http://schemas.microsoft.com/office/drawing/2014/main" id="{10E2C531-CAE7-4BE8-8FA8-2FB4105E76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45899">
            <a:off x="524591" y="4315537"/>
            <a:ext cx="2903430" cy="2177573"/>
          </a:xfrm>
          <a:prstGeom prst="rect">
            <a:avLst/>
          </a:prstGeom>
        </p:spPr>
      </p:pic>
      <p:pic>
        <p:nvPicPr>
          <p:cNvPr id="8" name="Picture 7">
            <a:extLst>
              <a:ext uri="{FF2B5EF4-FFF2-40B4-BE49-F238E27FC236}">
                <a16:creationId xmlns:a16="http://schemas.microsoft.com/office/drawing/2014/main" id="{21E1ED52-37D0-4D35-A3FB-97EE5B5F47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32833">
            <a:off x="5878059" y="4195152"/>
            <a:ext cx="2902994" cy="2177245"/>
          </a:xfrm>
          <a:prstGeom prst="rect">
            <a:avLst/>
          </a:prstGeom>
        </p:spPr>
      </p:pic>
      <p:pic>
        <p:nvPicPr>
          <p:cNvPr id="5" name="Picture 4">
            <a:extLst>
              <a:ext uri="{FF2B5EF4-FFF2-40B4-BE49-F238E27FC236}">
                <a16:creationId xmlns:a16="http://schemas.microsoft.com/office/drawing/2014/main" id="{42E16A7F-36EB-45DB-8B3B-EC5F3AAE93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2108" y="2419081"/>
            <a:ext cx="2860738" cy="2145554"/>
          </a:xfrm>
          <a:prstGeom prst="rect">
            <a:avLst/>
          </a:prstGeom>
        </p:spPr>
      </p:pic>
    </p:spTree>
    <p:extLst>
      <p:ext uri="{BB962C8B-B14F-4D97-AF65-F5344CB8AC3E}">
        <p14:creationId xmlns:p14="http://schemas.microsoft.com/office/powerpoint/2010/main" val="176309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Phonics at </a:t>
            </a:r>
            <a:r>
              <a:rPr lang="en-US" b="1" dirty="0">
                <a:latin typeface="Bradley Hand ITC" panose="03070402050302030203" pitchFamily="66" charset="0"/>
                <a:ea typeface="Arial"/>
                <a:cs typeface="Arial"/>
                <a:sym typeface="Arial"/>
              </a:rPr>
              <a:t>CCIS</a:t>
            </a:r>
            <a:endParaRPr b="1" dirty="0">
              <a:latin typeface="Bradley Hand ITC" panose="03070402050302030203" pitchFamily="66" charset="0"/>
            </a:endParaRPr>
          </a:p>
        </p:txBody>
      </p:sp>
      <p:sp>
        <p:nvSpPr>
          <p:cNvPr id="136" name="Google Shape;136;p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2500"/>
              <a:buNone/>
            </a:pPr>
            <a:endParaRPr sz="3200" b="1" dirty="0">
              <a:latin typeface="Bradley Hand ITC" panose="03070402050302030203" pitchFamily="66" charset="0"/>
            </a:endParaRPr>
          </a:p>
          <a:p>
            <a:pPr marL="342900" marR="0" lvl="0" indent="-368300" algn="l" rtl="0">
              <a:lnSpc>
                <a:spcPct val="100000"/>
              </a:lnSpc>
              <a:spcBef>
                <a:spcPts val="560"/>
              </a:spcBef>
              <a:spcAft>
                <a:spcPts val="0"/>
              </a:spcAft>
              <a:buClr>
                <a:schemeClr val="lt2"/>
              </a:buClr>
              <a:buSzPts val="2500"/>
              <a:buFont typeface="Noto Sans Symbols"/>
              <a:buChar char="🞐"/>
            </a:pPr>
            <a:r>
              <a:rPr lang="en-US" sz="3200" b="1" i="0" u="none" strike="noStrike" cap="none" dirty="0">
                <a:solidFill>
                  <a:schemeClr val="dk1"/>
                </a:solidFill>
                <a:latin typeface="Bradley Hand ITC" panose="03070402050302030203" pitchFamily="66" charset="0"/>
                <a:ea typeface="Arial"/>
                <a:cs typeface="Arial"/>
                <a:sym typeface="Arial"/>
              </a:rPr>
              <a:t>We use Read Write Inc </a:t>
            </a:r>
            <a:r>
              <a:rPr lang="en-US" sz="3200" b="1" dirty="0">
                <a:latin typeface="Bradley Hand ITC" panose="03070402050302030203" pitchFamily="66" charset="0"/>
                <a:ea typeface="Arial"/>
                <a:cs typeface="Arial"/>
                <a:sym typeface="Arial"/>
              </a:rPr>
              <a:t>(</a:t>
            </a:r>
            <a:r>
              <a:rPr lang="en-US" sz="3200" b="1" i="0" u="none" strike="noStrike" cap="none" dirty="0">
                <a:solidFill>
                  <a:schemeClr val="dk1"/>
                </a:solidFill>
                <a:latin typeface="Bradley Hand ITC" panose="03070402050302030203" pitchFamily="66" charset="0"/>
                <a:ea typeface="Arial"/>
                <a:cs typeface="Arial"/>
                <a:sym typeface="Arial"/>
              </a:rPr>
              <a:t>RW</a:t>
            </a:r>
            <a:r>
              <a:rPr lang="en-US" sz="3200" b="1" dirty="0">
                <a:latin typeface="Bradley Hand ITC" panose="03070402050302030203" pitchFamily="66" charset="0"/>
                <a:ea typeface="Arial"/>
                <a:cs typeface="Arial"/>
                <a:sym typeface="Arial"/>
              </a:rPr>
              <a:t>I) </a:t>
            </a:r>
            <a:r>
              <a:rPr lang="en-US" sz="3200" b="1" i="0" u="none" strike="noStrike" cap="none" dirty="0">
                <a:solidFill>
                  <a:schemeClr val="dk1"/>
                </a:solidFill>
                <a:latin typeface="Bradley Hand ITC" panose="03070402050302030203" pitchFamily="66" charset="0"/>
                <a:ea typeface="Arial"/>
                <a:cs typeface="Arial"/>
                <a:sym typeface="Arial"/>
              </a:rPr>
              <a:t>as our  phonics program. </a:t>
            </a:r>
            <a:endParaRPr lang="en-US" sz="3200" b="1" dirty="0">
              <a:latin typeface="Bradley Hand ITC" panose="03070402050302030203" pitchFamily="66" charset="0"/>
              <a:ea typeface="Arial"/>
              <a:cs typeface="Arial"/>
              <a:sym typeface="Arial"/>
            </a:endParaRPr>
          </a:p>
          <a:p>
            <a:pPr marL="342900" marR="0" lvl="0" indent="-368300" algn="l" rtl="0">
              <a:lnSpc>
                <a:spcPct val="100000"/>
              </a:lnSpc>
              <a:spcBef>
                <a:spcPts val="560"/>
              </a:spcBef>
              <a:spcAft>
                <a:spcPts val="0"/>
              </a:spcAft>
              <a:buClr>
                <a:schemeClr val="lt2"/>
              </a:buClr>
              <a:buSzPts val="2500"/>
              <a:buFont typeface="Noto Sans Symbols"/>
              <a:buChar char="🞐"/>
            </a:pPr>
            <a:r>
              <a:rPr lang="en-US" sz="3200" b="1" i="0" u="none" strike="noStrike" cap="none" dirty="0">
                <a:solidFill>
                  <a:schemeClr val="dk1"/>
                </a:solidFill>
                <a:latin typeface="Bradley Hand ITC" panose="03070402050302030203" pitchFamily="66" charset="0"/>
                <a:ea typeface="Arial"/>
                <a:cs typeface="Arial"/>
                <a:sym typeface="Arial"/>
              </a:rPr>
              <a:t>This is a sequenced and structured synthetic approach to teaching phonics, with writing aspects included</a:t>
            </a:r>
            <a:r>
              <a:rPr lang="en-US" sz="3200" b="0" i="0" u="none" strike="noStrike" cap="none" dirty="0">
                <a:solidFill>
                  <a:schemeClr val="dk1"/>
                </a:solidFill>
                <a:latin typeface="Arial"/>
                <a:ea typeface="Arial"/>
                <a:cs typeface="Arial"/>
                <a:sym typeface="Arial"/>
              </a:rPr>
              <a:t>. </a:t>
            </a:r>
            <a:endParaRPr sz="3200" b="0" i="0" u="none" strike="noStrike" cap="none" dirty="0">
              <a:solidFill>
                <a:schemeClr val="dk1"/>
              </a:solidFill>
              <a:latin typeface="Arial"/>
              <a:ea typeface="Arial"/>
              <a:cs typeface="Arial"/>
              <a:sym typeface="Arial"/>
            </a:endParaRPr>
          </a:p>
          <a:p>
            <a:pPr marL="342900" marR="0" lvl="0" indent="0" algn="l" rtl="0">
              <a:lnSpc>
                <a:spcPct val="100000"/>
              </a:lnSpc>
              <a:spcBef>
                <a:spcPts val="560"/>
              </a:spcBef>
              <a:spcAft>
                <a:spcPts val="0"/>
              </a:spcAft>
              <a:buNone/>
            </a:pPr>
            <a:endParaRPr dirty="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a:spLocks noGrp="1"/>
          </p:cNvSpPr>
          <p:nvPr>
            <p:ph type="title"/>
          </p:nvPr>
        </p:nvSpPr>
        <p:spPr>
          <a:xfrm>
            <a:off x="395287" y="277812"/>
            <a:ext cx="8291512"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Why Read Write </a:t>
            </a:r>
            <a:r>
              <a:rPr lang="en-US" sz="4400" b="1" i="0" u="none" dirty="0" err="1">
                <a:solidFill>
                  <a:schemeClr val="dk2"/>
                </a:solidFill>
                <a:latin typeface="Bradley Hand ITC" panose="03070402050302030203" pitchFamily="66" charset="0"/>
                <a:ea typeface="Arial"/>
                <a:cs typeface="Arial"/>
                <a:sym typeface="Arial"/>
              </a:rPr>
              <a:t>Inc</a:t>
            </a:r>
            <a:r>
              <a:rPr lang="en-US" sz="4400" b="1" i="0" u="none" dirty="0">
                <a:solidFill>
                  <a:schemeClr val="dk2"/>
                </a:solidFill>
                <a:latin typeface="Bradley Hand ITC" panose="03070402050302030203" pitchFamily="66" charset="0"/>
                <a:ea typeface="Arial"/>
                <a:cs typeface="Arial"/>
                <a:sym typeface="Arial"/>
              </a:rPr>
              <a:t> Phonics?</a:t>
            </a:r>
            <a:endParaRPr b="1" dirty="0">
              <a:latin typeface="Bradley Hand ITC" panose="03070402050302030203" pitchFamily="66" charset="0"/>
            </a:endParaRPr>
          </a:p>
        </p:txBody>
      </p:sp>
      <p:sp>
        <p:nvSpPr>
          <p:cNvPr id="148" name="Google Shape;148;p4"/>
          <p:cNvSpPr txBox="1">
            <a:spLocks noGrp="1"/>
          </p:cNvSpPr>
          <p:nvPr>
            <p:ph type="body" idx="1"/>
          </p:nvPr>
        </p:nvSpPr>
        <p:spPr>
          <a:xfrm>
            <a:off x="457200" y="1417625"/>
            <a:ext cx="8229600" cy="5324400"/>
          </a:xfrm>
          <a:prstGeom prst="rect">
            <a:avLst/>
          </a:prstGeom>
          <a:noFill/>
          <a:ln>
            <a:noFill/>
          </a:ln>
        </p:spPr>
        <p:txBody>
          <a:bodyPr spcFirstLastPara="1" wrap="square" lIns="91425" tIns="45700" rIns="91425" bIns="45700" anchor="t" anchorCtr="0">
            <a:noAutofit/>
          </a:bodyPr>
          <a:lstStyle/>
          <a:p>
            <a:pPr marL="342900" lvl="0" indent="-209550" algn="l" rtl="0">
              <a:lnSpc>
                <a:spcPct val="100000"/>
              </a:lnSpc>
              <a:spcBef>
                <a:spcPts val="0"/>
              </a:spcBef>
              <a:spcAft>
                <a:spcPts val="0"/>
              </a:spcAft>
              <a:buClr>
                <a:schemeClr val="lt2"/>
              </a:buClr>
              <a:buSzPts val="2100"/>
              <a:buFont typeface="Noto Sans Symbols"/>
              <a:buNone/>
            </a:pPr>
            <a:endParaRPr sz="2800" b="0" i="0" u="none" dirty="0">
              <a:solidFill>
                <a:schemeClr val="dk1"/>
              </a:solidFill>
              <a:latin typeface="Verdana"/>
              <a:ea typeface="Verdana"/>
              <a:cs typeface="Verdana"/>
              <a:sym typeface="Verdana"/>
            </a:endParaRPr>
          </a:p>
          <a:p>
            <a:pPr marL="342900" lvl="0" indent="-342900" algn="l" rtl="0">
              <a:lnSpc>
                <a:spcPct val="100000"/>
              </a:lnSpc>
              <a:spcBef>
                <a:spcPts val="560"/>
              </a:spcBef>
              <a:spcAft>
                <a:spcPts val="0"/>
              </a:spcAft>
              <a:buClr>
                <a:schemeClr val="lt2"/>
              </a:buClr>
              <a:buSzPts val="2100"/>
              <a:buFont typeface="Noto Sans Symbols"/>
              <a:buChar char="🞐"/>
            </a:pPr>
            <a:r>
              <a:rPr lang="en-US" sz="2800" b="1" i="0" u="none" dirty="0">
                <a:solidFill>
                  <a:schemeClr val="dk1"/>
                </a:solidFill>
                <a:latin typeface="Bradley Hand ITC" panose="03070402050302030203" pitchFamily="66" charset="0"/>
                <a:ea typeface="Arial"/>
                <a:cs typeface="Arial"/>
                <a:sym typeface="Arial"/>
              </a:rPr>
              <a:t>Tried and tested over many years</a:t>
            </a:r>
            <a:endParaRPr b="1" dirty="0">
              <a:latin typeface="Bradley Hand ITC" panose="03070402050302030203" pitchFamily="66" charset="0"/>
            </a:endParaRPr>
          </a:p>
          <a:p>
            <a:pPr marL="342900" lvl="0" indent="-342900" algn="l" rtl="0">
              <a:lnSpc>
                <a:spcPct val="100000"/>
              </a:lnSpc>
              <a:spcBef>
                <a:spcPts val="560"/>
              </a:spcBef>
              <a:spcAft>
                <a:spcPts val="0"/>
              </a:spcAft>
              <a:buClr>
                <a:schemeClr val="lt2"/>
              </a:buClr>
              <a:buSzPts val="2100"/>
              <a:buFont typeface="Noto Sans Symbols"/>
              <a:buChar char="🞐"/>
            </a:pPr>
            <a:r>
              <a:rPr lang="en-US" sz="2800" b="1" i="0" u="none" dirty="0">
                <a:solidFill>
                  <a:schemeClr val="dk1"/>
                </a:solidFill>
                <a:latin typeface="Bradley Hand ITC" panose="03070402050302030203" pitchFamily="66" charset="0"/>
                <a:ea typeface="Arial"/>
                <a:cs typeface="Arial"/>
                <a:sym typeface="Arial"/>
              </a:rPr>
              <a:t>Systematic and structured</a:t>
            </a:r>
            <a:endParaRPr b="1" dirty="0">
              <a:latin typeface="Bradley Hand ITC" panose="03070402050302030203" pitchFamily="66" charset="0"/>
            </a:endParaRPr>
          </a:p>
          <a:p>
            <a:pPr marL="342900" lvl="0" indent="-342900" algn="l" rtl="0">
              <a:lnSpc>
                <a:spcPct val="100000"/>
              </a:lnSpc>
              <a:spcBef>
                <a:spcPts val="560"/>
              </a:spcBef>
              <a:spcAft>
                <a:spcPts val="0"/>
              </a:spcAft>
              <a:buClr>
                <a:schemeClr val="lt2"/>
              </a:buClr>
              <a:buSzPts val="2100"/>
              <a:buFont typeface="Noto Sans Symbols"/>
              <a:buChar char="🞐"/>
            </a:pPr>
            <a:r>
              <a:rPr lang="en-US" sz="2800" b="1" i="0" u="none" dirty="0">
                <a:solidFill>
                  <a:schemeClr val="dk1"/>
                </a:solidFill>
                <a:latin typeface="Bradley Hand ITC" panose="03070402050302030203" pitchFamily="66" charset="0"/>
                <a:ea typeface="Arial"/>
                <a:cs typeface="Arial"/>
                <a:sym typeface="Arial"/>
              </a:rPr>
              <a:t>Early success in reading</a:t>
            </a:r>
            <a:endParaRPr b="1" dirty="0">
              <a:latin typeface="Bradley Hand ITC" panose="03070402050302030203" pitchFamily="66" charset="0"/>
            </a:endParaRPr>
          </a:p>
          <a:p>
            <a:pPr marL="342900" lvl="0" indent="-342900" algn="l" rtl="0">
              <a:lnSpc>
                <a:spcPct val="100000"/>
              </a:lnSpc>
              <a:spcBef>
                <a:spcPts val="560"/>
              </a:spcBef>
              <a:spcAft>
                <a:spcPts val="0"/>
              </a:spcAft>
              <a:buClr>
                <a:schemeClr val="lt2"/>
              </a:buClr>
              <a:buSzPts val="2100"/>
              <a:buFont typeface="Noto Sans Symbols"/>
              <a:buChar char="🞐"/>
            </a:pPr>
            <a:r>
              <a:rPr lang="en-US" sz="2800" b="1" i="0" u="none" dirty="0">
                <a:solidFill>
                  <a:schemeClr val="dk1"/>
                </a:solidFill>
                <a:latin typeface="Bradley Hand ITC" panose="03070402050302030203" pitchFamily="66" charset="0"/>
                <a:ea typeface="Arial"/>
                <a:cs typeface="Arial"/>
                <a:sym typeface="Arial"/>
              </a:rPr>
              <a:t>Training and ongoing staff development</a:t>
            </a:r>
            <a:endParaRPr b="1" dirty="0">
              <a:latin typeface="Bradley Hand ITC" panose="03070402050302030203" pitchFamily="66" charset="0"/>
            </a:endParaRPr>
          </a:p>
          <a:p>
            <a:pPr marL="47625" lvl="0" indent="0" algn="l" rtl="0">
              <a:lnSpc>
                <a:spcPct val="100000"/>
              </a:lnSpc>
              <a:spcBef>
                <a:spcPts val="560"/>
              </a:spcBef>
              <a:spcAft>
                <a:spcPts val="0"/>
              </a:spcAft>
              <a:buSzPts val="1350"/>
              <a:buNone/>
            </a:pPr>
            <a:endParaRPr dirty="0"/>
          </a:p>
          <a:p>
            <a:pPr marL="0" lvl="0" indent="0" algn="l" rtl="0">
              <a:lnSpc>
                <a:spcPct val="100000"/>
              </a:lnSpc>
              <a:spcBef>
                <a:spcPts val="560"/>
              </a:spcBef>
              <a:spcAft>
                <a:spcPts val="0"/>
              </a:spcAft>
              <a:buNone/>
            </a:pPr>
            <a:r>
              <a:rPr lang="en-GB" dirty="0">
                <a:hlinkClick r:id="rId3"/>
              </a:rPr>
              <a:t>https://www.youtube.com/watch?v=MbWIujM1WGM</a:t>
            </a:r>
            <a:endParaRPr dirty="0"/>
          </a:p>
          <a:p>
            <a:pPr marL="342900" lvl="0" indent="-209550" algn="l" rtl="0">
              <a:lnSpc>
                <a:spcPct val="100000"/>
              </a:lnSpc>
              <a:spcBef>
                <a:spcPts val="560"/>
              </a:spcBef>
              <a:spcAft>
                <a:spcPts val="0"/>
              </a:spcAft>
              <a:buClr>
                <a:schemeClr val="lt2"/>
              </a:buClr>
              <a:buSzPts val="2100"/>
              <a:buFont typeface="Noto Sans Symbols"/>
              <a:buNone/>
            </a:pPr>
            <a:endParaRPr sz="2800" b="0" i="0" u="none" dirty="0">
              <a:solidFill>
                <a:schemeClr val="dk1"/>
              </a:solidFill>
              <a:latin typeface="Verdana"/>
              <a:ea typeface="Verdana"/>
              <a:cs typeface="Verdana"/>
              <a:sym typeface="Verdana"/>
            </a:endParaRPr>
          </a:p>
          <a:p>
            <a:pPr marL="342900" lvl="0" indent="-209550" algn="l" rtl="0">
              <a:spcBef>
                <a:spcPts val="560"/>
              </a:spcBef>
              <a:spcAft>
                <a:spcPts val="0"/>
              </a:spcAft>
              <a:buSzPts val="2100"/>
              <a:buNone/>
            </a:pPr>
            <a:endParaRPr sz="2800" b="0" i="0" u="none" dirty="0">
              <a:solidFill>
                <a:schemeClr val="dk1"/>
              </a:solidFill>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468312" y="115887"/>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How does it work?</a:t>
            </a:r>
            <a:endParaRPr b="1" dirty="0">
              <a:latin typeface="Bradley Hand ITC" panose="03070402050302030203" pitchFamily="66" charset="0"/>
            </a:endParaRPr>
          </a:p>
        </p:txBody>
      </p:sp>
      <p:sp>
        <p:nvSpPr>
          <p:cNvPr id="160" name="Google Shape;160;p6"/>
          <p:cNvSpPr txBox="1">
            <a:spLocks noGrp="1"/>
          </p:cNvSpPr>
          <p:nvPr>
            <p:ph type="body" idx="1"/>
          </p:nvPr>
        </p:nvSpPr>
        <p:spPr>
          <a:xfrm>
            <a:off x="468300" y="1412875"/>
            <a:ext cx="8363100" cy="4966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100"/>
              <a:buNone/>
            </a:pPr>
            <a:r>
              <a:rPr lang="en-US" sz="2800" b="1" i="0" u="none" dirty="0">
                <a:solidFill>
                  <a:schemeClr val="dk1"/>
                </a:solidFill>
                <a:latin typeface="Bradley Hand ITC" panose="03070402050302030203" pitchFamily="66" charset="0"/>
                <a:ea typeface="Arial"/>
                <a:cs typeface="Arial"/>
                <a:sym typeface="Arial"/>
              </a:rPr>
              <a:t>Children:</a:t>
            </a:r>
            <a:endParaRPr sz="2800" b="1" i="0" u="none" dirty="0">
              <a:solidFill>
                <a:schemeClr val="dk1"/>
              </a:solidFill>
              <a:latin typeface="Bradley Hand ITC" panose="03070402050302030203" pitchFamily="66" charset="0"/>
              <a:ea typeface="Arial"/>
              <a:cs typeface="Arial"/>
              <a:sym typeface="Arial"/>
            </a:endParaRPr>
          </a:p>
          <a:p>
            <a:pPr marL="342900" lvl="0" indent="-342900" algn="l" rtl="0">
              <a:lnSpc>
                <a:spcPct val="100000"/>
              </a:lnSpc>
              <a:spcBef>
                <a:spcPts val="560"/>
              </a:spcBef>
              <a:spcAft>
                <a:spcPts val="0"/>
              </a:spcAft>
              <a:buClr>
                <a:schemeClr val="lt2"/>
              </a:buClr>
              <a:buSzPts val="2100"/>
              <a:buFont typeface="Noto Sans Symbols"/>
              <a:buChar char="🞐"/>
            </a:pPr>
            <a:r>
              <a:rPr lang="en-US" sz="2800" b="1" i="0" u="none" dirty="0">
                <a:solidFill>
                  <a:schemeClr val="dk1"/>
                </a:solidFill>
                <a:latin typeface="Bradley Hand ITC" panose="03070402050302030203" pitchFamily="66" charset="0"/>
                <a:ea typeface="Arial"/>
                <a:cs typeface="Arial"/>
                <a:sym typeface="Arial"/>
              </a:rPr>
              <a:t>Learn 44 sounds and matching letters/letter groups</a:t>
            </a:r>
            <a:endParaRPr b="1" dirty="0">
              <a:latin typeface="Bradley Hand ITC" panose="03070402050302030203" pitchFamily="66" charset="0"/>
            </a:endParaRPr>
          </a:p>
          <a:p>
            <a:pPr marL="342900" lvl="0" indent="-209550" algn="l" rtl="0">
              <a:lnSpc>
                <a:spcPct val="100000"/>
              </a:lnSpc>
              <a:spcBef>
                <a:spcPts val="560"/>
              </a:spcBef>
              <a:spcAft>
                <a:spcPts val="0"/>
              </a:spcAft>
              <a:buClr>
                <a:schemeClr val="lt2"/>
              </a:buClr>
              <a:buSzPts val="2100"/>
              <a:buFont typeface="Noto Sans Symbols"/>
              <a:buNone/>
            </a:pPr>
            <a:endParaRPr sz="2800" b="1" i="0" u="none" dirty="0">
              <a:solidFill>
                <a:schemeClr val="dk1"/>
              </a:solidFill>
              <a:latin typeface="Bradley Hand ITC" panose="03070402050302030203" pitchFamily="66" charset="0"/>
              <a:ea typeface="Arial"/>
              <a:cs typeface="Arial"/>
              <a:sym typeface="Arial"/>
            </a:endParaRPr>
          </a:p>
          <a:p>
            <a:pPr marL="342900" lvl="0" indent="-342900" algn="l" rtl="0">
              <a:lnSpc>
                <a:spcPct val="100000"/>
              </a:lnSpc>
              <a:spcBef>
                <a:spcPts val="560"/>
              </a:spcBef>
              <a:spcAft>
                <a:spcPts val="0"/>
              </a:spcAft>
              <a:buClr>
                <a:schemeClr val="lt2"/>
              </a:buClr>
              <a:buSzPts val="2100"/>
              <a:buFont typeface="Noto Sans Symbols"/>
              <a:buChar char="🞐"/>
            </a:pPr>
            <a:r>
              <a:rPr lang="en-US" sz="2800" b="1" i="0" u="none" dirty="0">
                <a:solidFill>
                  <a:schemeClr val="dk1"/>
                </a:solidFill>
                <a:latin typeface="Bradley Hand ITC" panose="03070402050302030203" pitchFamily="66" charset="0"/>
                <a:ea typeface="Arial"/>
                <a:cs typeface="Arial"/>
                <a:sym typeface="Arial"/>
              </a:rPr>
              <a:t>Learn to blend sounds to read words</a:t>
            </a:r>
            <a:endParaRPr b="1" dirty="0">
              <a:latin typeface="Bradley Hand ITC" panose="03070402050302030203" pitchFamily="66" charset="0"/>
            </a:endParaRPr>
          </a:p>
          <a:p>
            <a:pPr marL="342900" lvl="0" indent="-209550" algn="l" rtl="0">
              <a:lnSpc>
                <a:spcPct val="100000"/>
              </a:lnSpc>
              <a:spcBef>
                <a:spcPts val="560"/>
              </a:spcBef>
              <a:spcAft>
                <a:spcPts val="0"/>
              </a:spcAft>
              <a:buClr>
                <a:schemeClr val="lt2"/>
              </a:buClr>
              <a:buSzPts val="2100"/>
              <a:buFont typeface="Noto Sans Symbols"/>
              <a:buNone/>
            </a:pPr>
            <a:endParaRPr sz="2800" b="1" i="0" u="none" dirty="0">
              <a:solidFill>
                <a:schemeClr val="dk1"/>
              </a:solidFill>
              <a:latin typeface="Bradley Hand ITC" panose="03070402050302030203" pitchFamily="66" charset="0"/>
              <a:ea typeface="Arial"/>
              <a:cs typeface="Arial"/>
              <a:sym typeface="Arial"/>
            </a:endParaRPr>
          </a:p>
          <a:p>
            <a:pPr marL="342900" lvl="0" indent="-342900" algn="l" rtl="0">
              <a:lnSpc>
                <a:spcPct val="100000"/>
              </a:lnSpc>
              <a:spcBef>
                <a:spcPts val="560"/>
              </a:spcBef>
              <a:spcAft>
                <a:spcPts val="0"/>
              </a:spcAft>
              <a:buClr>
                <a:schemeClr val="lt2"/>
              </a:buClr>
              <a:buSzPts val="2100"/>
              <a:buFont typeface="Noto Sans Symbols"/>
              <a:buChar char="🞐"/>
            </a:pPr>
            <a:r>
              <a:rPr lang="en-US" sz="2800" b="1" i="0" u="none" dirty="0">
                <a:solidFill>
                  <a:schemeClr val="dk1"/>
                </a:solidFill>
                <a:latin typeface="Bradley Hand ITC" panose="03070402050302030203" pitchFamily="66" charset="0"/>
                <a:ea typeface="Arial"/>
                <a:cs typeface="Arial"/>
                <a:sym typeface="Arial"/>
              </a:rPr>
              <a:t>Read lots of specially written books</a:t>
            </a:r>
            <a:endParaRPr b="1" dirty="0">
              <a:latin typeface="Bradley Hand ITC" panose="03070402050302030203" pitchFamily="66" charset="0"/>
            </a:endParaRPr>
          </a:p>
          <a:p>
            <a:pPr marL="342900" lvl="0" indent="-209550" algn="l" rtl="0">
              <a:lnSpc>
                <a:spcPct val="100000"/>
              </a:lnSpc>
              <a:spcBef>
                <a:spcPts val="560"/>
              </a:spcBef>
              <a:spcAft>
                <a:spcPts val="0"/>
              </a:spcAft>
              <a:buClr>
                <a:schemeClr val="lt2"/>
              </a:buClr>
              <a:buSzPts val="2100"/>
              <a:buFont typeface="Noto Sans Symbols"/>
              <a:buNone/>
            </a:pPr>
            <a:endParaRPr sz="2800" b="1" i="0" u="none" dirty="0">
              <a:solidFill>
                <a:schemeClr val="dk1"/>
              </a:solidFill>
              <a:latin typeface="Bradley Hand ITC" panose="03070402050302030203" pitchFamily="66" charset="0"/>
              <a:ea typeface="Arial"/>
              <a:cs typeface="Arial"/>
              <a:sym typeface="Arial"/>
            </a:endParaRPr>
          </a:p>
          <a:p>
            <a:pPr marL="342900" lvl="0" indent="-342900" algn="l" rtl="0">
              <a:lnSpc>
                <a:spcPct val="100000"/>
              </a:lnSpc>
              <a:spcBef>
                <a:spcPts val="560"/>
              </a:spcBef>
              <a:spcAft>
                <a:spcPts val="0"/>
              </a:spcAft>
              <a:buSzPts val="2100"/>
              <a:buNone/>
            </a:pPr>
            <a:r>
              <a:rPr lang="en-US" sz="2800" b="1" i="0" u="none" dirty="0">
                <a:solidFill>
                  <a:schemeClr val="dk1"/>
                </a:solidFill>
                <a:latin typeface="Bradley Hand ITC" panose="03070402050302030203" pitchFamily="66" charset="0"/>
                <a:ea typeface="Arial"/>
                <a:cs typeface="Arial"/>
                <a:sym typeface="Arial"/>
              </a:rPr>
              <a:t>	</a:t>
            </a:r>
            <a:r>
              <a:rPr lang="en-US" b="1" dirty="0">
                <a:latin typeface="Bradley Hand ITC" panose="03070402050302030203" pitchFamily="66" charset="0"/>
                <a:ea typeface="Arial"/>
                <a:cs typeface="Arial"/>
                <a:sym typeface="Arial"/>
              </a:rPr>
              <a:t>L</a:t>
            </a:r>
            <a:r>
              <a:rPr lang="en-US" sz="2800" b="1" i="0" u="none" dirty="0">
                <a:solidFill>
                  <a:schemeClr val="dk1"/>
                </a:solidFill>
                <a:latin typeface="Bradley Hand ITC" panose="03070402050302030203" pitchFamily="66" charset="0"/>
                <a:ea typeface="Arial"/>
                <a:cs typeface="Arial"/>
                <a:sym typeface="Arial"/>
              </a:rPr>
              <a:t>earning to identify sounds (phonemes</a:t>
            </a:r>
            <a:r>
              <a:rPr lang="en-US" b="1" dirty="0">
                <a:latin typeface="Bradley Hand ITC" panose="03070402050302030203" pitchFamily="66" charset="0"/>
                <a:ea typeface="Arial"/>
                <a:cs typeface="Arial"/>
                <a:sym typeface="Arial"/>
              </a:rPr>
              <a:t>) and blend them together </a:t>
            </a:r>
            <a:r>
              <a:rPr lang="en-US" sz="2800" b="1" i="0" u="none" dirty="0">
                <a:solidFill>
                  <a:schemeClr val="dk1"/>
                </a:solidFill>
                <a:latin typeface="Bradley Hand ITC" panose="03070402050302030203" pitchFamily="66" charset="0"/>
                <a:ea typeface="Arial"/>
                <a:cs typeface="Arial"/>
                <a:sym typeface="Arial"/>
              </a:rPr>
              <a:t>is </a:t>
            </a:r>
            <a:r>
              <a:rPr lang="en-US" b="1" dirty="0">
                <a:latin typeface="Bradley Hand ITC" panose="03070402050302030203" pitchFamily="66" charset="0"/>
                <a:ea typeface="Arial"/>
                <a:cs typeface="Arial"/>
                <a:sym typeface="Arial"/>
              </a:rPr>
              <a:t>called </a:t>
            </a:r>
            <a:r>
              <a:rPr lang="en-US" sz="2800" b="1" i="0" u="none" dirty="0">
                <a:solidFill>
                  <a:schemeClr val="dk1"/>
                </a:solidFill>
                <a:latin typeface="Bradley Hand ITC" panose="03070402050302030203" pitchFamily="66" charset="0"/>
                <a:ea typeface="Arial"/>
                <a:cs typeface="Arial"/>
                <a:sym typeface="Arial"/>
              </a:rPr>
              <a:t>decoding.</a:t>
            </a:r>
            <a:endParaRPr sz="2800" b="1" i="0" u="none" dirty="0">
              <a:solidFill>
                <a:schemeClr val="dk1"/>
              </a:solidFill>
              <a:latin typeface="Bradley Hand ITC" panose="03070402050302030203" pitchFamily="66" charset="0"/>
              <a:ea typeface="Arial"/>
              <a:cs typeface="Arial"/>
              <a:sym typeface="Arial"/>
            </a:endParaRPr>
          </a:p>
          <a:p>
            <a:pPr marL="342900" lvl="0" indent="-209550" algn="l" rtl="0">
              <a:spcBef>
                <a:spcPts val="560"/>
              </a:spcBef>
              <a:spcAft>
                <a:spcPts val="0"/>
              </a:spcAft>
              <a:buSzPts val="2100"/>
              <a:buNone/>
            </a:pPr>
            <a:endParaRPr sz="2800" b="0" i="0" u="none"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468312" y="115887"/>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How does it work?</a:t>
            </a:r>
            <a:endParaRPr b="1" dirty="0">
              <a:latin typeface="Bradley Hand ITC" panose="03070402050302030203" pitchFamily="66" charset="0"/>
            </a:endParaRPr>
          </a:p>
        </p:txBody>
      </p:sp>
      <p:sp>
        <p:nvSpPr>
          <p:cNvPr id="166" name="Google Shape;166;p7"/>
          <p:cNvSpPr txBox="1">
            <a:spLocks noGrp="1"/>
          </p:cNvSpPr>
          <p:nvPr>
            <p:ph type="body" idx="1"/>
          </p:nvPr>
        </p:nvSpPr>
        <p:spPr>
          <a:xfrm>
            <a:off x="468312" y="1331912"/>
            <a:ext cx="8229600" cy="476091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100"/>
              <a:buNone/>
            </a:pPr>
            <a:endParaRPr sz="2800" b="1" i="0" u="none" dirty="0">
              <a:solidFill>
                <a:schemeClr val="dk1"/>
              </a:solidFill>
              <a:latin typeface="Verdana"/>
              <a:ea typeface="Verdana"/>
              <a:cs typeface="Verdana"/>
              <a:sym typeface="Verdana"/>
            </a:endParaRPr>
          </a:p>
          <a:p>
            <a:pPr marL="342900" lvl="0" indent="-342900" algn="l" rtl="0">
              <a:lnSpc>
                <a:spcPct val="100000"/>
              </a:lnSpc>
              <a:spcBef>
                <a:spcPts val="560"/>
              </a:spcBef>
              <a:spcAft>
                <a:spcPts val="0"/>
              </a:spcAft>
              <a:buSzPts val="2100"/>
              <a:buNone/>
            </a:pPr>
            <a:r>
              <a:rPr lang="en-US" sz="2800" b="1" i="0" u="none" dirty="0">
                <a:solidFill>
                  <a:schemeClr val="dk1"/>
                </a:solidFill>
                <a:latin typeface="Bradley Hand ITC" panose="03070402050302030203" pitchFamily="66" charset="0"/>
                <a:ea typeface="Arial"/>
                <a:cs typeface="Arial"/>
                <a:sym typeface="Arial"/>
              </a:rPr>
              <a:t>Children:</a:t>
            </a:r>
            <a:endParaRPr sz="2800" b="1" i="0" u="none" dirty="0">
              <a:solidFill>
                <a:schemeClr val="dk1"/>
              </a:solidFill>
              <a:latin typeface="Bradley Hand ITC" panose="03070402050302030203" pitchFamily="66" charset="0"/>
              <a:ea typeface="Arial"/>
              <a:cs typeface="Arial"/>
              <a:sym typeface="Arial"/>
            </a:endParaRPr>
          </a:p>
          <a:p>
            <a:pPr marL="342900" lvl="0" indent="-342900" algn="l" rtl="0">
              <a:lnSpc>
                <a:spcPct val="100000"/>
              </a:lnSpc>
              <a:spcBef>
                <a:spcPts val="560"/>
              </a:spcBef>
              <a:spcAft>
                <a:spcPts val="0"/>
              </a:spcAft>
              <a:buClr>
                <a:schemeClr val="lt2"/>
              </a:buClr>
              <a:buSzPts val="2100"/>
              <a:buFont typeface="Noto Sans Symbols"/>
              <a:buChar char="🞐"/>
            </a:pPr>
            <a:r>
              <a:rPr lang="en-US" sz="2800" b="1" i="1" u="none" dirty="0">
                <a:solidFill>
                  <a:schemeClr val="dk1"/>
                </a:solidFill>
                <a:latin typeface="Bradley Hand ITC" panose="03070402050302030203" pitchFamily="66" charset="0"/>
                <a:ea typeface="Arial"/>
                <a:cs typeface="Arial"/>
                <a:sym typeface="Arial"/>
              </a:rPr>
              <a:t>Talk a lot </a:t>
            </a:r>
            <a:r>
              <a:rPr lang="en-US" sz="2800" b="1" i="0" u="none" dirty="0">
                <a:solidFill>
                  <a:schemeClr val="dk1"/>
                </a:solidFill>
                <a:latin typeface="Bradley Hand ITC" panose="03070402050302030203" pitchFamily="66" charset="0"/>
                <a:ea typeface="Arial"/>
                <a:cs typeface="Arial"/>
                <a:sym typeface="Arial"/>
              </a:rPr>
              <a:t>about what they have read to show they understand</a:t>
            </a:r>
            <a:endParaRPr b="1" dirty="0">
              <a:latin typeface="Bradley Hand ITC" panose="03070402050302030203" pitchFamily="66" charset="0"/>
            </a:endParaRPr>
          </a:p>
          <a:p>
            <a:pPr marL="342900" lvl="0" indent="-209550" algn="l" rtl="0">
              <a:lnSpc>
                <a:spcPct val="100000"/>
              </a:lnSpc>
              <a:spcBef>
                <a:spcPts val="560"/>
              </a:spcBef>
              <a:spcAft>
                <a:spcPts val="0"/>
              </a:spcAft>
              <a:buClr>
                <a:schemeClr val="lt2"/>
              </a:buClr>
              <a:buSzPts val="2100"/>
              <a:buFont typeface="Noto Sans Symbols"/>
              <a:buNone/>
            </a:pPr>
            <a:endParaRPr sz="2800" b="1" i="0" u="none" dirty="0">
              <a:solidFill>
                <a:schemeClr val="dk1"/>
              </a:solidFill>
              <a:latin typeface="Bradley Hand ITC" panose="03070402050302030203" pitchFamily="66" charset="0"/>
              <a:ea typeface="Arial"/>
              <a:cs typeface="Arial"/>
              <a:sym typeface="Arial"/>
            </a:endParaRPr>
          </a:p>
          <a:p>
            <a:pPr marL="342900" lvl="0" indent="-342900" algn="l" rtl="0">
              <a:lnSpc>
                <a:spcPct val="100000"/>
              </a:lnSpc>
              <a:spcBef>
                <a:spcPts val="560"/>
              </a:spcBef>
              <a:spcAft>
                <a:spcPts val="0"/>
              </a:spcAft>
              <a:buClr>
                <a:schemeClr val="lt2"/>
              </a:buClr>
              <a:buSzPts val="2100"/>
              <a:buFont typeface="Noto Sans Symbols"/>
              <a:buChar char="🞐"/>
            </a:pPr>
            <a:r>
              <a:rPr lang="en-US" sz="2800" b="1" i="1" u="none" dirty="0">
                <a:solidFill>
                  <a:schemeClr val="dk1"/>
                </a:solidFill>
                <a:latin typeface="Bradley Hand ITC" panose="03070402050302030203" pitchFamily="66" charset="0"/>
                <a:ea typeface="Arial"/>
                <a:cs typeface="Arial"/>
                <a:sym typeface="Arial"/>
              </a:rPr>
              <a:t>Listen to and discuss </a:t>
            </a:r>
            <a:r>
              <a:rPr lang="en-US" sz="2800" b="1" i="0" u="none" dirty="0">
                <a:solidFill>
                  <a:schemeClr val="dk1"/>
                </a:solidFill>
                <a:latin typeface="Bradley Hand ITC" panose="03070402050302030203" pitchFamily="66" charset="0"/>
                <a:ea typeface="Arial"/>
                <a:cs typeface="Arial"/>
                <a:sym typeface="Arial"/>
              </a:rPr>
              <a:t>other ideas to deepen understanding</a:t>
            </a:r>
            <a:endParaRPr b="1" dirty="0">
              <a:latin typeface="Bradley Hand ITC" panose="03070402050302030203" pitchFamily="66" charset="0"/>
            </a:endParaRPr>
          </a:p>
          <a:p>
            <a:pPr marL="342900" lvl="0" indent="-342900" algn="l" rtl="0">
              <a:lnSpc>
                <a:spcPct val="100000"/>
              </a:lnSpc>
              <a:spcBef>
                <a:spcPts val="560"/>
              </a:spcBef>
              <a:spcAft>
                <a:spcPts val="0"/>
              </a:spcAft>
              <a:buSzPts val="2100"/>
              <a:buNone/>
            </a:pPr>
            <a:r>
              <a:rPr lang="en-US" sz="2800" b="1" i="0" u="none" dirty="0">
                <a:solidFill>
                  <a:schemeClr val="dk1"/>
                </a:solidFill>
                <a:latin typeface="Bradley Hand ITC" panose="03070402050302030203" pitchFamily="66" charset="0"/>
                <a:ea typeface="Arial"/>
                <a:cs typeface="Arial"/>
                <a:sym typeface="Arial"/>
              </a:rPr>
              <a:t>This is comprehending</a:t>
            </a:r>
            <a:endParaRPr b="1" dirty="0">
              <a:latin typeface="Bradley Hand ITC" panose="03070402050302030203" pitchFamily="66" charset="0"/>
            </a:endParaRPr>
          </a:p>
          <a:p>
            <a:pPr marL="342900" lvl="0" indent="-342900" algn="l" rtl="0">
              <a:lnSpc>
                <a:spcPct val="100000"/>
              </a:lnSpc>
              <a:spcBef>
                <a:spcPts val="560"/>
              </a:spcBef>
              <a:spcAft>
                <a:spcPts val="0"/>
              </a:spcAft>
              <a:buSzPts val="2100"/>
              <a:buNone/>
            </a:pPr>
            <a:r>
              <a:rPr lang="en-US" sz="2800" b="1" i="0" u="none" dirty="0">
                <a:solidFill>
                  <a:schemeClr val="dk1"/>
                </a:solidFill>
                <a:latin typeface="Bradley Hand ITC" panose="03070402050302030203" pitchFamily="66" charset="0"/>
                <a:ea typeface="Arial"/>
                <a:cs typeface="Arial"/>
                <a:sym typeface="Arial"/>
              </a:rPr>
              <a:t>We do lots of talking in partners</a:t>
            </a:r>
            <a:endParaRPr b="1" dirty="0">
              <a:latin typeface="Bradley Hand ITC" panose="03070402050302030203" pitchFamily="66" charset="0"/>
            </a:endParaRPr>
          </a:p>
          <a:p>
            <a:pPr marL="342900" lvl="0" indent="-342900" algn="l" rtl="0">
              <a:lnSpc>
                <a:spcPct val="100000"/>
              </a:lnSpc>
              <a:spcBef>
                <a:spcPts val="560"/>
              </a:spcBef>
              <a:spcAft>
                <a:spcPts val="0"/>
              </a:spcAft>
              <a:buSzPts val="2100"/>
              <a:buNone/>
            </a:pPr>
            <a:endParaRPr sz="2800" b="0" i="0" u="none" dirty="0">
              <a:solidFill>
                <a:schemeClr val="dk1"/>
              </a:solidFill>
              <a:latin typeface="Verdana"/>
              <a:ea typeface="Verdana"/>
              <a:cs typeface="Verdana"/>
              <a:sym typeface="Verdana"/>
            </a:endParaRPr>
          </a:p>
          <a:p>
            <a:pPr marL="342900" lvl="0" indent="-209550" algn="l" rtl="0">
              <a:spcBef>
                <a:spcPts val="560"/>
              </a:spcBef>
              <a:spcAft>
                <a:spcPts val="0"/>
              </a:spcAft>
              <a:buSzPts val="2100"/>
              <a:buNone/>
            </a:pPr>
            <a:endParaRPr sz="2800" b="0" i="0" u="none" dirty="0">
              <a:solidFill>
                <a:schemeClr val="dk1"/>
              </a:solidFill>
              <a:latin typeface="Verdana"/>
              <a:ea typeface="Verdana"/>
              <a:cs typeface="Verdana"/>
              <a:sym typeface="Verdana"/>
            </a:endParaRPr>
          </a:p>
        </p:txBody>
      </p:sp>
      <p:pic>
        <p:nvPicPr>
          <p:cNvPr id="167" name="Google Shape;167;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53019" y="4326763"/>
            <a:ext cx="1893887" cy="16525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396875" y="188912"/>
            <a:ext cx="8229600" cy="95091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dirty="0">
                <a:solidFill>
                  <a:schemeClr val="dk2"/>
                </a:solidFill>
                <a:latin typeface="Bradley Hand ITC" panose="03070402050302030203" pitchFamily="66" charset="0"/>
                <a:ea typeface="Arial"/>
                <a:cs typeface="Arial"/>
                <a:sym typeface="Arial"/>
              </a:rPr>
              <a:t>Sounds</a:t>
            </a:r>
            <a:endParaRPr b="1" dirty="0">
              <a:latin typeface="Bradley Hand ITC" panose="03070402050302030203" pitchFamily="66" charset="0"/>
            </a:endParaRPr>
          </a:p>
        </p:txBody>
      </p:sp>
      <p:sp>
        <p:nvSpPr>
          <p:cNvPr id="173" name="Google Shape;173;p8"/>
          <p:cNvSpPr txBox="1">
            <a:spLocks noGrp="1"/>
          </p:cNvSpPr>
          <p:nvPr>
            <p:ph type="body" idx="1"/>
          </p:nvPr>
        </p:nvSpPr>
        <p:spPr>
          <a:xfrm>
            <a:off x="468312" y="1844675"/>
            <a:ext cx="8229600" cy="31686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700"/>
              <a:buNone/>
            </a:pPr>
            <a:r>
              <a:rPr lang="en-US" sz="3600" b="1" i="0" u="none" dirty="0">
                <a:solidFill>
                  <a:schemeClr val="dk1"/>
                </a:solidFill>
                <a:latin typeface="Bradley Hand ITC" panose="03070402050302030203" pitchFamily="66" charset="0"/>
                <a:ea typeface="Arial"/>
                <a:cs typeface="Arial"/>
                <a:sym typeface="Arial"/>
              </a:rPr>
              <a:t>All words are made up of sounds</a:t>
            </a:r>
            <a:endParaRPr b="1" dirty="0">
              <a:latin typeface="Bradley Hand ITC" panose="03070402050302030203" pitchFamily="66" charset="0"/>
            </a:endParaRPr>
          </a:p>
          <a:p>
            <a:pPr marL="342900" lvl="0" indent="-342900" algn="l" rtl="0">
              <a:lnSpc>
                <a:spcPct val="100000"/>
              </a:lnSpc>
              <a:spcBef>
                <a:spcPts val="720"/>
              </a:spcBef>
              <a:spcAft>
                <a:spcPts val="0"/>
              </a:spcAft>
              <a:buSzPts val="2700"/>
              <a:buNone/>
            </a:pPr>
            <a:r>
              <a:rPr lang="en-US" sz="3600" b="1" i="0" u="none" dirty="0">
                <a:solidFill>
                  <a:schemeClr val="dk1"/>
                </a:solidFill>
                <a:latin typeface="Bradley Hand ITC" panose="03070402050302030203" pitchFamily="66" charset="0"/>
                <a:ea typeface="Arial"/>
                <a:cs typeface="Arial"/>
                <a:sym typeface="Arial"/>
              </a:rPr>
              <a:t>                  </a:t>
            </a:r>
            <a:endParaRPr b="1" dirty="0">
              <a:latin typeface="Bradley Hand ITC" panose="03070402050302030203" pitchFamily="66" charset="0"/>
            </a:endParaRPr>
          </a:p>
          <a:p>
            <a:pPr marL="342900" lvl="0" indent="-342900" algn="l" rtl="0">
              <a:lnSpc>
                <a:spcPct val="100000"/>
              </a:lnSpc>
              <a:spcBef>
                <a:spcPts val="720"/>
              </a:spcBef>
              <a:spcAft>
                <a:spcPts val="0"/>
              </a:spcAft>
              <a:buSzPts val="2700"/>
              <a:buNone/>
            </a:pPr>
            <a:r>
              <a:rPr lang="en-US" sz="3600" b="1" i="0" u="none" dirty="0">
                <a:solidFill>
                  <a:schemeClr val="dk1"/>
                </a:solidFill>
                <a:latin typeface="Bradley Hand ITC" panose="03070402050302030203" pitchFamily="66" charset="0"/>
                <a:ea typeface="Arial"/>
                <a:cs typeface="Arial"/>
                <a:sym typeface="Arial"/>
              </a:rPr>
              <a:t>In English there are 44                       </a:t>
            </a:r>
            <a:endParaRPr b="1" dirty="0">
              <a:latin typeface="Bradley Hand ITC" panose="03070402050302030203" pitchFamily="66" charset="0"/>
            </a:endParaRPr>
          </a:p>
          <a:p>
            <a:pPr marL="342900" lvl="0" indent="-342900" algn="l" rtl="0">
              <a:lnSpc>
                <a:spcPct val="100000"/>
              </a:lnSpc>
              <a:spcBef>
                <a:spcPts val="720"/>
              </a:spcBef>
              <a:spcAft>
                <a:spcPts val="0"/>
              </a:spcAft>
              <a:buSzPts val="2700"/>
              <a:buNone/>
            </a:pPr>
            <a:r>
              <a:rPr lang="en-US" sz="3600" b="1" i="0" u="none" dirty="0">
                <a:solidFill>
                  <a:schemeClr val="dk1"/>
                </a:solidFill>
                <a:latin typeface="Bradley Hand ITC" panose="03070402050302030203" pitchFamily="66" charset="0"/>
                <a:ea typeface="Arial"/>
                <a:cs typeface="Arial"/>
                <a:sym typeface="Arial"/>
              </a:rPr>
              <a:t> </a:t>
            </a:r>
            <a:endParaRPr b="1" dirty="0">
              <a:latin typeface="Bradley Hand ITC" panose="03070402050302030203" pitchFamily="66" charset="0"/>
            </a:endParaRPr>
          </a:p>
          <a:p>
            <a:pPr marL="342900" lvl="0" indent="-342900" algn="l" rtl="0">
              <a:lnSpc>
                <a:spcPct val="100000"/>
              </a:lnSpc>
              <a:spcBef>
                <a:spcPts val="720"/>
              </a:spcBef>
              <a:spcAft>
                <a:spcPts val="0"/>
              </a:spcAft>
              <a:buSzPts val="2700"/>
              <a:buNone/>
            </a:pPr>
            <a:r>
              <a:rPr lang="en-US" sz="3600" b="0" i="0" u="sng" dirty="0">
                <a:solidFill>
                  <a:schemeClr val="dk1"/>
                </a:solidFill>
                <a:hlinkClick r:id="rId3">
                  <a:extLst>
                    <a:ext uri="{A12FA001-AC4F-418D-AE19-62706E023703}">
                      <ahyp:hlinkClr xmlns:ahyp="http://schemas.microsoft.com/office/drawing/2018/hyperlinkcolor" val="tx"/>
                    </a:ext>
                  </a:extLst>
                </a:hlinkClick>
              </a:rPr>
              <a:t>Sound Pronunciation Guide</a:t>
            </a:r>
            <a:endParaRPr dirty="0"/>
          </a:p>
          <a:p>
            <a:pPr marL="342900" lvl="0" indent="-171450" algn="l" rtl="0">
              <a:spcBef>
                <a:spcPts val="720"/>
              </a:spcBef>
              <a:spcAft>
                <a:spcPts val="0"/>
              </a:spcAft>
              <a:buSzPts val="2700"/>
              <a:buNone/>
            </a:pPr>
            <a:r>
              <a:rPr lang="en-GB" sz="3600" b="0" i="0" u="none" dirty="0">
                <a:solidFill>
                  <a:schemeClr val="dk1"/>
                </a:solidFill>
                <a:latin typeface="Verdana"/>
                <a:ea typeface="Verdana"/>
                <a:cs typeface="Verdana"/>
                <a:sym typeface="Verdana"/>
                <a:hlinkClick r:id="rId4"/>
              </a:rPr>
              <a:t>https://www.youtube.com/watch?v=KUbrJPAt65g</a:t>
            </a:r>
            <a:endParaRPr sz="3600" b="0" i="0" u="none" dirty="0">
              <a:solidFill>
                <a:schemeClr val="dk1"/>
              </a:solidFill>
              <a:latin typeface="Verdana"/>
              <a:ea typeface="Verdana"/>
              <a:cs typeface="Verdana"/>
              <a:sym typeface="Verdana"/>
            </a:endParaRPr>
          </a:p>
        </p:txBody>
      </p:sp>
      <p:sp>
        <p:nvSpPr>
          <p:cNvPr id="174" name="Google Shape;174;p8"/>
          <p:cNvSpPr/>
          <p:nvPr/>
        </p:nvSpPr>
        <p:spPr>
          <a:xfrm>
            <a:off x="6659562" y="2997200"/>
            <a:ext cx="1452562" cy="1381125"/>
          </a:xfrm>
          <a:custGeom>
            <a:avLst/>
            <a:gdLst/>
            <a:ahLst/>
            <a:cxnLst/>
            <a:rect l="l" t="t" r="r" b="b"/>
            <a:pathLst>
              <a:path w="21600" h="21600" extrusionOk="0">
                <a:moveTo>
                  <a:pt x="0" y="7273"/>
                </a:moveTo>
                <a:lnTo>
                  <a:pt x="5824" y="7273"/>
                </a:lnTo>
                <a:lnTo>
                  <a:pt x="11164" y="0"/>
                </a:lnTo>
                <a:lnTo>
                  <a:pt x="11164" y="21159"/>
                </a:lnTo>
                <a:lnTo>
                  <a:pt x="5824" y="13885"/>
                </a:lnTo>
                <a:lnTo>
                  <a:pt x="0" y="13885"/>
                </a:lnTo>
                <a:lnTo>
                  <a:pt x="0" y="7273"/>
                </a:lnTo>
                <a:close/>
              </a:path>
              <a:path w="21600" h="21600" extrusionOk="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extrusionOk="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extrusionOk="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cap="flat" cmpd="sng">
            <a:solidFill>
              <a:srgbClr val="000000"/>
            </a:solidFill>
            <a:prstDash val="solid"/>
            <a:miter lim="524288"/>
            <a:headEnd type="none" w="sm" len="sm"/>
            <a:tailEnd type="none" w="sm" len="sm"/>
          </a:ln>
          <a:effectLst>
            <a:outerShdw blurRad="63500" dist="107763" dir="2700000">
              <a:srgbClr val="80808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9.7"/>
</p:tagLst>
</file>

<file path=ppt/theme/theme1.xml><?xml version="1.0" encoding="utf-8"?>
<a:theme xmlns:a="http://schemas.openxmlformats.org/drawingml/2006/main" name="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1246</Words>
  <Application>Microsoft Office PowerPoint</Application>
  <PresentationFormat>On-screen Show (4:3)</PresentationFormat>
  <Paragraphs>241</Paragraphs>
  <Slides>37</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Verdana</vt:lpstr>
      <vt:lpstr>Bradley Hand ITC</vt:lpstr>
      <vt:lpstr>Mulish</vt:lpstr>
      <vt:lpstr>Noto Sans Symbols</vt:lpstr>
      <vt:lpstr>Times New Roman</vt:lpstr>
      <vt:lpstr>Garamond</vt:lpstr>
      <vt:lpstr>Comic Sans MS</vt:lpstr>
      <vt:lpstr>Level</vt:lpstr>
      <vt:lpstr>PowerPoint Presentation</vt:lpstr>
      <vt:lpstr>PowerPoint Presentation</vt:lpstr>
      <vt:lpstr>PowerPoint Presentation</vt:lpstr>
      <vt:lpstr>PowerPoint Presentation</vt:lpstr>
      <vt:lpstr>Phonics at CCIS</vt:lpstr>
      <vt:lpstr>Why Read Write Inc Phonics?</vt:lpstr>
      <vt:lpstr>How does it work?</vt:lpstr>
      <vt:lpstr>How does it work?</vt:lpstr>
      <vt:lpstr>Sounds</vt:lpstr>
      <vt:lpstr>Graphemes</vt:lpstr>
      <vt:lpstr>   The complex English alphabetic code </vt:lpstr>
      <vt:lpstr>Learning the code</vt:lpstr>
      <vt:lpstr>Fred...</vt:lpstr>
      <vt:lpstr>Fred…</vt:lpstr>
      <vt:lpstr>Fred...</vt:lpstr>
      <vt:lpstr>Fred Fingers</vt:lpstr>
      <vt:lpstr>Green words</vt:lpstr>
      <vt:lpstr>Red Words</vt:lpstr>
      <vt:lpstr>PowerPoint Presentation</vt:lpstr>
      <vt:lpstr>Phonic teaching at Cheadle Catholic Infant School</vt:lpstr>
      <vt:lpstr>Organisation - Reception</vt:lpstr>
      <vt:lpstr>Year 1 and Year 2</vt:lpstr>
      <vt:lpstr>How to help your child at home…</vt:lpstr>
      <vt:lpstr>You can practice pronouncing sounds.</vt:lpstr>
      <vt:lpstr>Reading books home</vt:lpstr>
      <vt:lpstr>PowerPoint Presentation</vt:lpstr>
      <vt:lpstr>And...</vt:lpstr>
      <vt:lpstr>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Janey</dc:creator>
  <cp:lastModifiedBy>Mrs Kemal</cp:lastModifiedBy>
  <cp:revision>32</cp:revision>
  <dcterms:created xsi:type="dcterms:W3CDTF">2003-03-26T20:06:03Z</dcterms:created>
  <dcterms:modified xsi:type="dcterms:W3CDTF">2024-09-18T11:50:49Z</dcterms:modified>
</cp:coreProperties>
</file>