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2" r:id="rId7"/>
    <p:sldId id="261" r:id="rId8"/>
    <p:sldId id="263" r:id="rId9"/>
    <p:sldId id="264" r:id="rId10"/>
    <p:sldId id="269" r:id="rId11"/>
    <p:sldId id="265" r:id="rId12"/>
    <p:sldId id="266" r:id="rId13"/>
    <p:sldId id="267" r:id="rId14"/>
  </p:sldIdLst>
  <p:sldSz cx="12192000" cy="6858000"/>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253559-5189-4E4E-A5A4-D50B7E21A8AA}" type="datetimeFigureOut">
              <a:rPr lang="en-GB" smtClean="0"/>
              <a:t>20/01/2023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5A5563F-F8AF-41C0-AF34-BD30FC1D5FD4}" type="slidenum">
              <a:rPr lang="en-GB" smtClean="0"/>
              <a:t>‹#›</a:t>
            </a:fld>
            <a:endParaRPr lang="en-GB"/>
          </a:p>
        </p:txBody>
      </p:sp>
    </p:spTree>
    <p:extLst>
      <p:ext uri="{BB962C8B-B14F-4D97-AF65-F5344CB8AC3E}">
        <p14:creationId xmlns:p14="http://schemas.microsoft.com/office/powerpoint/2010/main" val="20216499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8253559-5189-4E4E-A5A4-D50B7E21A8AA}" type="datetimeFigureOut">
              <a:rPr lang="en-GB" smtClean="0"/>
              <a:t>20/01/2023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5A5563F-F8AF-41C0-AF34-BD30FC1D5FD4}" type="slidenum">
              <a:rPr lang="en-GB" smtClean="0"/>
              <a:t>‹#›</a:t>
            </a:fld>
            <a:endParaRPr lang="en-GB"/>
          </a:p>
        </p:txBody>
      </p:sp>
    </p:spTree>
    <p:extLst>
      <p:ext uri="{BB962C8B-B14F-4D97-AF65-F5344CB8AC3E}">
        <p14:creationId xmlns:p14="http://schemas.microsoft.com/office/powerpoint/2010/main" val="4109390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8253559-5189-4E4E-A5A4-D50B7E21A8AA}" type="datetimeFigureOut">
              <a:rPr lang="en-GB" smtClean="0"/>
              <a:t>20/01/2023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5A5563F-F8AF-41C0-AF34-BD30FC1D5FD4}"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1504607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8253559-5189-4E4E-A5A4-D50B7E21A8AA}" type="datetimeFigureOut">
              <a:rPr lang="en-GB" smtClean="0"/>
              <a:t>20/01/2023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5A5563F-F8AF-41C0-AF34-BD30FC1D5FD4}" type="slidenum">
              <a:rPr lang="en-GB" smtClean="0"/>
              <a:t>‹#›</a:t>
            </a:fld>
            <a:endParaRPr lang="en-GB"/>
          </a:p>
        </p:txBody>
      </p:sp>
    </p:spTree>
    <p:extLst>
      <p:ext uri="{BB962C8B-B14F-4D97-AF65-F5344CB8AC3E}">
        <p14:creationId xmlns:p14="http://schemas.microsoft.com/office/powerpoint/2010/main" val="5897969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8253559-5189-4E4E-A5A4-D50B7E21A8AA}" type="datetimeFigureOut">
              <a:rPr lang="en-GB" smtClean="0"/>
              <a:t>20/01/2023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5A5563F-F8AF-41C0-AF34-BD30FC1D5FD4}"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91483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8253559-5189-4E4E-A5A4-D50B7E21A8AA}" type="datetimeFigureOut">
              <a:rPr lang="en-GB" smtClean="0"/>
              <a:t>20/01/2023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5A5563F-F8AF-41C0-AF34-BD30FC1D5FD4}" type="slidenum">
              <a:rPr lang="en-GB" smtClean="0"/>
              <a:t>‹#›</a:t>
            </a:fld>
            <a:endParaRPr lang="en-GB"/>
          </a:p>
        </p:txBody>
      </p:sp>
    </p:spTree>
    <p:extLst>
      <p:ext uri="{BB962C8B-B14F-4D97-AF65-F5344CB8AC3E}">
        <p14:creationId xmlns:p14="http://schemas.microsoft.com/office/powerpoint/2010/main" val="11611263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253559-5189-4E4E-A5A4-D50B7E21A8AA}" type="datetimeFigureOut">
              <a:rPr lang="en-GB" smtClean="0"/>
              <a:t>20/01/2023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5A5563F-F8AF-41C0-AF34-BD30FC1D5FD4}" type="slidenum">
              <a:rPr lang="en-GB" smtClean="0"/>
              <a:t>‹#›</a:t>
            </a:fld>
            <a:endParaRPr lang="en-GB"/>
          </a:p>
        </p:txBody>
      </p:sp>
    </p:spTree>
    <p:extLst>
      <p:ext uri="{BB962C8B-B14F-4D97-AF65-F5344CB8AC3E}">
        <p14:creationId xmlns:p14="http://schemas.microsoft.com/office/powerpoint/2010/main" val="38348254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253559-5189-4E4E-A5A4-D50B7E21A8AA}" type="datetimeFigureOut">
              <a:rPr lang="en-GB" smtClean="0"/>
              <a:t>20/01/2023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5A5563F-F8AF-41C0-AF34-BD30FC1D5FD4}" type="slidenum">
              <a:rPr lang="en-GB" smtClean="0"/>
              <a:t>‹#›</a:t>
            </a:fld>
            <a:endParaRPr lang="en-GB"/>
          </a:p>
        </p:txBody>
      </p:sp>
    </p:spTree>
    <p:extLst>
      <p:ext uri="{BB962C8B-B14F-4D97-AF65-F5344CB8AC3E}">
        <p14:creationId xmlns:p14="http://schemas.microsoft.com/office/powerpoint/2010/main" val="1845482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253559-5189-4E4E-A5A4-D50B7E21A8AA}" type="datetimeFigureOut">
              <a:rPr lang="en-GB" smtClean="0"/>
              <a:t>20/01/2023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5A5563F-F8AF-41C0-AF34-BD30FC1D5FD4}" type="slidenum">
              <a:rPr lang="en-GB" smtClean="0"/>
              <a:t>‹#›</a:t>
            </a:fld>
            <a:endParaRPr lang="en-GB"/>
          </a:p>
        </p:txBody>
      </p:sp>
    </p:spTree>
    <p:extLst>
      <p:ext uri="{BB962C8B-B14F-4D97-AF65-F5344CB8AC3E}">
        <p14:creationId xmlns:p14="http://schemas.microsoft.com/office/powerpoint/2010/main" val="3844171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8253559-5189-4E4E-A5A4-D50B7E21A8AA}" type="datetimeFigureOut">
              <a:rPr lang="en-GB" smtClean="0"/>
              <a:t>20/01/2023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5A5563F-F8AF-41C0-AF34-BD30FC1D5FD4}" type="slidenum">
              <a:rPr lang="en-GB" smtClean="0"/>
              <a:t>‹#›</a:t>
            </a:fld>
            <a:endParaRPr lang="en-GB"/>
          </a:p>
        </p:txBody>
      </p:sp>
    </p:spTree>
    <p:extLst>
      <p:ext uri="{BB962C8B-B14F-4D97-AF65-F5344CB8AC3E}">
        <p14:creationId xmlns:p14="http://schemas.microsoft.com/office/powerpoint/2010/main" val="3210892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8253559-5189-4E4E-A5A4-D50B7E21A8AA}" type="datetimeFigureOut">
              <a:rPr lang="en-GB" smtClean="0"/>
              <a:t>20/01/2023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5A5563F-F8AF-41C0-AF34-BD30FC1D5FD4}" type="slidenum">
              <a:rPr lang="en-GB" smtClean="0"/>
              <a:t>‹#›</a:t>
            </a:fld>
            <a:endParaRPr lang="en-GB"/>
          </a:p>
        </p:txBody>
      </p:sp>
    </p:spTree>
    <p:extLst>
      <p:ext uri="{BB962C8B-B14F-4D97-AF65-F5344CB8AC3E}">
        <p14:creationId xmlns:p14="http://schemas.microsoft.com/office/powerpoint/2010/main" val="41667724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8253559-5189-4E4E-A5A4-D50B7E21A8AA}" type="datetimeFigureOut">
              <a:rPr lang="en-GB" smtClean="0"/>
              <a:t>20/01/2023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5A5563F-F8AF-41C0-AF34-BD30FC1D5FD4}" type="slidenum">
              <a:rPr lang="en-GB" smtClean="0"/>
              <a:t>‹#›</a:t>
            </a:fld>
            <a:endParaRPr lang="en-GB"/>
          </a:p>
        </p:txBody>
      </p:sp>
    </p:spTree>
    <p:extLst>
      <p:ext uri="{BB962C8B-B14F-4D97-AF65-F5344CB8AC3E}">
        <p14:creationId xmlns:p14="http://schemas.microsoft.com/office/powerpoint/2010/main" val="1652333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8253559-5189-4E4E-A5A4-D50B7E21A8AA}" type="datetimeFigureOut">
              <a:rPr lang="en-GB" smtClean="0"/>
              <a:t>20/01/2023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5A5563F-F8AF-41C0-AF34-BD30FC1D5FD4}" type="slidenum">
              <a:rPr lang="en-GB" smtClean="0"/>
              <a:t>‹#›</a:t>
            </a:fld>
            <a:endParaRPr lang="en-GB"/>
          </a:p>
        </p:txBody>
      </p:sp>
    </p:spTree>
    <p:extLst>
      <p:ext uri="{BB962C8B-B14F-4D97-AF65-F5344CB8AC3E}">
        <p14:creationId xmlns:p14="http://schemas.microsoft.com/office/powerpoint/2010/main" val="1421461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253559-5189-4E4E-A5A4-D50B7E21A8AA}" type="datetimeFigureOut">
              <a:rPr lang="en-GB" smtClean="0"/>
              <a:t>20/01/2023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5A5563F-F8AF-41C0-AF34-BD30FC1D5FD4}" type="slidenum">
              <a:rPr lang="en-GB" smtClean="0"/>
              <a:t>‹#›</a:t>
            </a:fld>
            <a:endParaRPr lang="en-GB"/>
          </a:p>
        </p:txBody>
      </p:sp>
    </p:spTree>
    <p:extLst>
      <p:ext uri="{BB962C8B-B14F-4D97-AF65-F5344CB8AC3E}">
        <p14:creationId xmlns:p14="http://schemas.microsoft.com/office/powerpoint/2010/main" val="1158869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8253559-5189-4E4E-A5A4-D50B7E21A8AA}" type="datetimeFigureOut">
              <a:rPr lang="en-GB" smtClean="0"/>
              <a:t>20/01/2023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5A5563F-F8AF-41C0-AF34-BD30FC1D5FD4}" type="slidenum">
              <a:rPr lang="en-GB" smtClean="0"/>
              <a:t>‹#›</a:t>
            </a:fld>
            <a:endParaRPr lang="en-GB"/>
          </a:p>
        </p:txBody>
      </p:sp>
    </p:spTree>
    <p:extLst>
      <p:ext uri="{BB962C8B-B14F-4D97-AF65-F5344CB8AC3E}">
        <p14:creationId xmlns:p14="http://schemas.microsoft.com/office/powerpoint/2010/main" val="30934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8253559-5189-4E4E-A5A4-D50B7E21A8AA}" type="datetimeFigureOut">
              <a:rPr lang="en-GB" smtClean="0"/>
              <a:t>20/01/2023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5A5563F-F8AF-41C0-AF34-BD30FC1D5FD4}" type="slidenum">
              <a:rPr lang="en-GB" smtClean="0"/>
              <a:t>‹#›</a:t>
            </a:fld>
            <a:endParaRPr lang="en-GB"/>
          </a:p>
        </p:txBody>
      </p:sp>
    </p:spTree>
    <p:extLst>
      <p:ext uri="{BB962C8B-B14F-4D97-AF65-F5344CB8AC3E}">
        <p14:creationId xmlns:p14="http://schemas.microsoft.com/office/powerpoint/2010/main" val="1414359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8253559-5189-4E4E-A5A4-D50B7E21A8AA}" type="datetimeFigureOut">
              <a:rPr lang="en-GB" smtClean="0"/>
              <a:t>20/01/2023</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5A5563F-F8AF-41C0-AF34-BD30FC1D5FD4}" type="slidenum">
              <a:rPr lang="en-GB" smtClean="0"/>
              <a:t>‹#›</a:t>
            </a:fld>
            <a:endParaRPr lang="en-GB"/>
          </a:p>
        </p:txBody>
      </p:sp>
    </p:spTree>
    <p:extLst>
      <p:ext uri="{BB962C8B-B14F-4D97-AF65-F5344CB8AC3E}">
        <p14:creationId xmlns:p14="http://schemas.microsoft.com/office/powerpoint/2010/main" val="120670261"/>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 Id="rId4" Type="http://schemas.openxmlformats.org/officeDocument/2006/relationships/image" Target="../media/image18.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7B292-DFC4-4A9B-AD18-BE81278D977A}"/>
              </a:ext>
            </a:extLst>
          </p:cNvPr>
          <p:cNvSpPr>
            <a:spLocks noGrp="1"/>
          </p:cNvSpPr>
          <p:nvPr>
            <p:ph type="ctrTitle"/>
          </p:nvPr>
        </p:nvSpPr>
        <p:spPr>
          <a:xfrm>
            <a:off x="592666" y="748748"/>
            <a:ext cx="9319959" cy="2637183"/>
          </a:xfrm>
        </p:spPr>
        <p:txBody>
          <a:bodyPr/>
          <a:lstStyle/>
          <a:p>
            <a:pPr algn="ctr"/>
            <a:br>
              <a:rPr lang="en-GB" dirty="0"/>
            </a:br>
            <a:br>
              <a:rPr lang="en-GB" dirty="0"/>
            </a:br>
            <a:r>
              <a:rPr lang="en-GB" dirty="0"/>
              <a:t>Mastering Number Programme</a:t>
            </a:r>
            <a:br>
              <a:rPr lang="en-GB" dirty="0"/>
            </a:br>
            <a:r>
              <a:rPr lang="en-GB" sz="4400" dirty="0"/>
              <a:t> </a:t>
            </a:r>
            <a:endParaRPr lang="en-GB" dirty="0"/>
          </a:p>
        </p:txBody>
      </p:sp>
      <p:pic>
        <p:nvPicPr>
          <p:cNvPr id="1026" name="Picture 2" descr="NumBots | Introducing Rekenreks!">
            <a:extLst>
              <a:ext uri="{FF2B5EF4-FFF2-40B4-BE49-F238E27FC236}">
                <a16:creationId xmlns:a16="http://schemas.microsoft.com/office/drawing/2014/main" id="{99276F61-7DBD-4516-8549-7D18E5310122}"/>
              </a:ext>
            </a:extLst>
          </p:cNvP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21565" y="3415748"/>
            <a:ext cx="7368208" cy="26371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19212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FE04B590-8193-434A-9E2E-6E4606E50040}"/>
              </a:ext>
            </a:extLst>
          </p:cNvPr>
          <p:cNvPicPr>
            <a:picLocks noGrp="1" noChangeAspect="1"/>
          </p:cNvPicPr>
          <p:nvPr>
            <p:ph idx="1"/>
          </p:nvPr>
        </p:nvPicPr>
        <p:blipFill>
          <a:blip r:embed="rId2" cstate="email">
            <a:extLst>
              <a:ext uri="{28A0092B-C50C-407E-A947-70E740481C1C}">
                <a14:useLocalDpi xmlns:a14="http://schemas.microsoft.com/office/drawing/2010/main"/>
              </a:ext>
            </a:extLst>
          </a:blip>
          <a:stretch>
            <a:fillRect/>
          </a:stretch>
        </p:blipFill>
        <p:spPr>
          <a:xfrm rot="5400000">
            <a:off x="499324" y="489897"/>
            <a:ext cx="3487918" cy="3205707"/>
          </a:xfrm>
        </p:spPr>
      </p:pic>
      <p:pic>
        <p:nvPicPr>
          <p:cNvPr id="7" name="Picture 6">
            <a:extLst>
              <a:ext uri="{FF2B5EF4-FFF2-40B4-BE49-F238E27FC236}">
                <a16:creationId xmlns:a16="http://schemas.microsoft.com/office/drawing/2014/main" id="{2A9682C4-EC40-418A-AD73-EED36665885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rot="5400000">
            <a:off x="3733015" y="2893341"/>
            <a:ext cx="3902697" cy="2961393"/>
          </a:xfrm>
          <a:prstGeom prst="rect">
            <a:avLst/>
          </a:prstGeom>
        </p:spPr>
      </p:pic>
      <p:pic>
        <p:nvPicPr>
          <p:cNvPr id="9" name="Picture 8">
            <a:extLst>
              <a:ext uri="{FF2B5EF4-FFF2-40B4-BE49-F238E27FC236}">
                <a16:creationId xmlns:a16="http://schemas.microsoft.com/office/drawing/2014/main" id="{F272E6E8-EAC2-46BB-8E1D-FC1ADD508F2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rot="5400000">
            <a:off x="7385901" y="386500"/>
            <a:ext cx="3487918" cy="3214539"/>
          </a:xfrm>
          <a:prstGeom prst="rect">
            <a:avLst/>
          </a:prstGeom>
        </p:spPr>
      </p:pic>
      <p:sp>
        <p:nvSpPr>
          <p:cNvPr id="10" name="TextBox 9">
            <a:extLst>
              <a:ext uri="{FF2B5EF4-FFF2-40B4-BE49-F238E27FC236}">
                <a16:creationId xmlns:a16="http://schemas.microsoft.com/office/drawing/2014/main" id="{E7F2BC74-D163-47A8-BBD1-06F851995832}"/>
              </a:ext>
            </a:extLst>
          </p:cNvPr>
          <p:cNvSpPr txBox="1"/>
          <p:nvPr/>
        </p:nvSpPr>
        <p:spPr>
          <a:xfrm>
            <a:off x="4203666" y="669303"/>
            <a:ext cx="2961393" cy="1200329"/>
          </a:xfrm>
          <a:prstGeom prst="rect">
            <a:avLst/>
          </a:prstGeom>
          <a:noFill/>
        </p:spPr>
        <p:txBody>
          <a:bodyPr wrap="square" rtlCol="0">
            <a:spAutoFit/>
          </a:bodyPr>
          <a:lstStyle/>
          <a:p>
            <a:r>
              <a:rPr lang="en-GB" dirty="0"/>
              <a:t>              Year 2</a:t>
            </a:r>
          </a:p>
          <a:p>
            <a:pPr algn="ctr"/>
            <a:r>
              <a:rPr lang="en-GB" dirty="0"/>
              <a:t>  Multiplies of 5 sit half way between multiples of 10.</a:t>
            </a:r>
          </a:p>
        </p:txBody>
      </p:sp>
    </p:spTree>
    <p:extLst>
      <p:ext uri="{BB962C8B-B14F-4D97-AF65-F5344CB8AC3E}">
        <p14:creationId xmlns:p14="http://schemas.microsoft.com/office/powerpoint/2010/main" val="40532856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27F1244-4BE4-47FF-93E5-BA3CE6D299B3}"/>
              </a:ext>
            </a:extLst>
          </p:cNvPr>
          <p:cNvSpPr>
            <a:spLocks noGrp="1"/>
          </p:cNvSpPr>
          <p:nvPr>
            <p:ph idx="1"/>
          </p:nvPr>
        </p:nvSpPr>
        <p:spPr>
          <a:xfrm>
            <a:off x="677334" y="452487"/>
            <a:ext cx="8596668" cy="5588875"/>
          </a:xfrm>
        </p:spPr>
        <p:txBody>
          <a:bodyPr/>
          <a:lstStyle/>
          <a:p>
            <a:pPr marL="0" indent="0">
              <a:buNone/>
            </a:pPr>
            <a:r>
              <a:rPr lang="en-GB" dirty="0"/>
              <a:t>                      </a:t>
            </a:r>
            <a:r>
              <a:rPr lang="en-GB" sz="2000" u="sng" dirty="0"/>
              <a:t>Impact at Cheadle Catholic Infant School</a:t>
            </a:r>
          </a:p>
          <a:p>
            <a:pPr marL="0" indent="0">
              <a:buNone/>
            </a:pPr>
            <a:endParaRPr lang="en-GB" sz="2000" u="sng" dirty="0"/>
          </a:p>
          <a:p>
            <a:pPr marL="0" indent="0">
              <a:buNone/>
            </a:pPr>
            <a:r>
              <a:rPr lang="en-GB" sz="2000" dirty="0"/>
              <a:t>                                            </a:t>
            </a:r>
            <a:r>
              <a:rPr lang="en-GB" sz="2000" u="sng" dirty="0"/>
              <a:t>Reception</a:t>
            </a:r>
          </a:p>
          <a:p>
            <a:pPr>
              <a:buFont typeface="Arial" panose="020B0604020202020204" pitchFamily="34" charset="0"/>
              <a:buChar char="•"/>
            </a:pPr>
            <a:r>
              <a:rPr lang="en-GB" sz="2000" dirty="0"/>
              <a:t>Repetition allows for a greater understanding and a strong number  </a:t>
            </a:r>
          </a:p>
          <a:p>
            <a:pPr marL="0" indent="0">
              <a:buNone/>
            </a:pPr>
            <a:r>
              <a:rPr lang="en-GB" sz="2000" dirty="0"/>
              <a:t>    sense .</a:t>
            </a:r>
          </a:p>
          <a:p>
            <a:pPr>
              <a:buFont typeface="Arial" panose="020B0604020202020204" pitchFamily="34" charset="0"/>
              <a:buChar char="•"/>
            </a:pPr>
            <a:r>
              <a:rPr lang="en-GB" sz="2000" dirty="0"/>
              <a:t>Children are fluent with their number facts (stays in their memory).</a:t>
            </a:r>
          </a:p>
          <a:p>
            <a:pPr>
              <a:buFont typeface="Arial" panose="020B0604020202020204" pitchFamily="34" charset="0"/>
              <a:buChar char="•"/>
            </a:pPr>
            <a:r>
              <a:rPr lang="en-GB" sz="2000" dirty="0"/>
              <a:t>Excellent use of concrete to pictorial to abstract. </a:t>
            </a:r>
          </a:p>
          <a:p>
            <a:pPr>
              <a:buFont typeface="Arial" panose="020B0604020202020204" pitchFamily="34" charset="0"/>
              <a:buChar char="•"/>
            </a:pPr>
            <a:r>
              <a:rPr lang="en-GB" sz="2000" dirty="0"/>
              <a:t>We don’t have different ability groups anymore. </a:t>
            </a:r>
          </a:p>
          <a:p>
            <a:pPr>
              <a:buFont typeface="Arial" panose="020B0604020202020204" pitchFamily="34" charset="0"/>
              <a:buChar char="•"/>
            </a:pPr>
            <a:r>
              <a:rPr lang="en-GB" sz="2000" dirty="0"/>
              <a:t>Subitizing to 5 is amazing.  “see the amount don’t count”</a:t>
            </a:r>
          </a:p>
          <a:p>
            <a:pPr>
              <a:buFont typeface="Arial" panose="020B0604020202020204" pitchFamily="34" charset="0"/>
              <a:buChar char="•"/>
            </a:pPr>
            <a:r>
              <a:rPr lang="en-GB" sz="2000" dirty="0"/>
              <a:t>The children keep up not catch up.</a:t>
            </a:r>
          </a:p>
          <a:p>
            <a:pPr>
              <a:buFont typeface="Arial" panose="020B0604020202020204" pitchFamily="34" charset="0"/>
              <a:buChar char="•"/>
            </a:pPr>
            <a:r>
              <a:rPr lang="en-GB" sz="2000" dirty="0"/>
              <a:t>Most of the new curriculum is covered in the Mastery programme.</a:t>
            </a:r>
          </a:p>
          <a:p>
            <a:pPr marL="0" indent="0">
              <a:buNone/>
            </a:pPr>
            <a:endParaRPr lang="en-GB" sz="2000" dirty="0"/>
          </a:p>
          <a:p>
            <a:pPr>
              <a:buFont typeface="Arial" panose="020B0604020202020204" pitchFamily="34" charset="0"/>
              <a:buChar char="•"/>
            </a:pPr>
            <a:endParaRPr lang="en-GB" sz="2000" dirty="0"/>
          </a:p>
          <a:p>
            <a:pPr>
              <a:buFont typeface="Arial" panose="020B0604020202020204" pitchFamily="34" charset="0"/>
              <a:buChar char="•"/>
            </a:pPr>
            <a:endParaRPr lang="en-GB" dirty="0"/>
          </a:p>
        </p:txBody>
      </p:sp>
    </p:spTree>
    <p:extLst>
      <p:ext uri="{BB962C8B-B14F-4D97-AF65-F5344CB8AC3E}">
        <p14:creationId xmlns:p14="http://schemas.microsoft.com/office/powerpoint/2010/main" val="13023177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5B4E04-A13B-4966-B7EA-D734A5266AB8}"/>
              </a:ext>
            </a:extLst>
          </p:cNvPr>
          <p:cNvSpPr>
            <a:spLocks noGrp="1"/>
          </p:cNvSpPr>
          <p:nvPr>
            <p:ph idx="1"/>
          </p:nvPr>
        </p:nvSpPr>
        <p:spPr>
          <a:xfrm>
            <a:off x="677334" y="480767"/>
            <a:ext cx="8596668" cy="5560595"/>
          </a:xfrm>
        </p:spPr>
        <p:txBody>
          <a:bodyPr/>
          <a:lstStyle/>
          <a:p>
            <a:pPr marL="0" indent="0">
              <a:buNone/>
            </a:pPr>
            <a:r>
              <a:rPr lang="en-GB" dirty="0"/>
              <a:t>                                                </a:t>
            </a:r>
            <a:r>
              <a:rPr lang="en-GB" sz="2400" u="sng" dirty="0"/>
              <a:t>Year 1 </a:t>
            </a:r>
          </a:p>
          <a:p>
            <a:pPr marL="0" indent="0">
              <a:buNone/>
            </a:pPr>
            <a:endParaRPr lang="en-GB" dirty="0"/>
          </a:p>
          <a:p>
            <a:pPr>
              <a:buFont typeface="Arial" panose="020B0604020202020204" pitchFamily="34" charset="0"/>
              <a:buChar char="•"/>
            </a:pPr>
            <a:r>
              <a:rPr lang="en-GB" sz="2000" dirty="0"/>
              <a:t>Mastery maths has opened up a whole new kinaesthetic approach to </a:t>
            </a:r>
          </a:p>
          <a:p>
            <a:pPr marL="0" indent="0">
              <a:buNone/>
            </a:pPr>
            <a:r>
              <a:rPr lang="en-GB" sz="2000" dirty="0"/>
              <a:t>     partitioning, doubles and place value .</a:t>
            </a:r>
          </a:p>
          <a:p>
            <a:pPr marL="0" indent="0">
              <a:buNone/>
            </a:pPr>
            <a:endParaRPr lang="en-GB" sz="2000" dirty="0"/>
          </a:p>
          <a:p>
            <a:pPr>
              <a:buFont typeface="Arial" panose="020B0604020202020204" pitchFamily="34" charset="0"/>
              <a:buChar char="•"/>
            </a:pPr>
            <a:r>
              <a:rPr lang="en-GB" sz="2000" dirty="0"/>
              <a:t>The </a:t>
            </a:r>
            <a:r>
              <a:rPr lang="en-GB" sz="2000" dirty="0" err="1"/>
              <a:t>Rekenrek</a:t>
            </a:r>
            <a:r>
              <a:rPr lang="en-GB" sz="2000" dirty="0"/>
              <a:t> is another manipulative to support partitioning.</a:t>
            </a:r>
          </a:p>
          <a:p>
            <a:pPr>
              <a:buFont typeface="Arial" panose="020B0604020202020204" pitchFamily="34" charset="0"/>
              <a:buChar char="•"/>
            </a:pPr>
            <a:r>
              <a:rPr lang="en-GB" sz="2000" dirty="0"/>
              <a:t>Subitizing – 1 amount, 1 push</a:t>
            </a:r>
          </a:p>
          <a:p>
            <a:pPr>
              <a:buFont typeface="Arial" panose="020B0604020202020204" pitchFamily="34" charset="0"/>
              <a:buChar char="•"/>
            </a:pPr>
            <a:endParaRPr lang="en-GB" sz="2000" dirty="0"/>
          </a:p>
          <a:p>
            <a:pPr>
              <a:buFont typeface="Arial" panose="020B0604020202020204" pitchFamily="34" charset="0"/>
              <a:buChar char="•"/>
            </a:pPr>
            <a:r>
              <a:rPr lang="en-GB" sz="2000" dirty="0"/>
              <a:t>Repetition of stem sentences and has increased knowledge and fluency of number facts.</a:t>
            </a:r>
          </a:p>
          <a:p>
            <a:pPr>
              <a:buFont typeface="Arial" panose="020B0604020202020204" pitchFamily="34" charset="0"/>
              <a:buChar char="•"/>
            </a:pPr>
            <a:endParaRPr lang="en-GB" sz="2000" dirty="0"/>
          </a:p>
          <a:p>
            <a:pPr>
              <a:buFont typeface="Arial" panose="020B0604020202020204" pitchFamily="34" charset="0"/>
              <a:buChar char="•"/>
            </a:pPr>
            <a:r>
              <a:rPr lang="en-GB" sz="2000" dirty="0"/>
              <a:t>It has helped to close the gaps from Reception, but not completely.</a:t>
            </a:r>
          </a:p>
        </p:txBody>
      </p:sp>
    </p:spTree>
    <p:extLst>
      <p:ext uri="{BB962C8B-B14F-4D97-AF65-F5344CB8AC3E}">
        <p14:creationId xmlns:p14="http://schemas.microsoft.com/office/powerpoint/2010/main" val="3759365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F11127B-C1D4-423E-9997-490B9348A526}"/>
              </a:ext>
            </a:extLst>
          </p:cNvPr>
          <p:cNvSpPr>
            <a:spLocks noGrp="1"/>
          </p:cNvSpPr>
          <p:nvPr>
            <p:ph idx="1"/>
          </p:nvPr>
        </p:nvSpPr>
        <p:spPr>
          <a:xfrm>
            <a:off x="677334" y="584463"/>
            <a:ext cx="8596668" cy="5456900"/>
          </a:xfrm>
        </p:spPr>
        <p:txBody>
          <a:bodyPr/>
          <a:lstStyle/>
          <a:p>
            <a:pPr marL="0" indent="0">
              <a:buNone/>
            </a:pPr>
            <a:r>
              <a:rPr lang="en-GB" dirty="0"/>
              <a:t>							 </a:t>
            </a:r>
            <a:r>
              <a:rPr lang="en-GB" u="sng" dirty="0"/>
              <a:t>Year 2</a:t>
            </a:r>
          </a:p>
          <a:p>
            <a:pPr>
              <a:buFont typeface="Arial" panose="020B0604020202020204" pitchFamily="34" charset="0"/>
              <a:buChar char="•"/>
            </a:pPr>
            <a:r>
              <a:rPr lang="en-GB" dirty="0"/>
              <a:t>An invaluable tool to assist with the start of the lesson. It is </a:t>
            </a:r>
            <a:r>
              <a:rPr lang="en-GB" b="1" u="sng" dirty="0"/>
              <a:t>fully inclusive.</a:t>
            </a:r>
          </a:p>
          <a:p>
            <a:pPr>
              <a:buFont typeface="Arial" panose="020B0604020202020204" pitchFamily="34" charset="0"/>
              <a:buChar char="•"/>
            </a:pPr>
            <a:r>
              <a:rPr lang="en-GB" dirty="0"/>
              <a:t>Mastery maths has been an essential part of filling the gaps the children had after two years of disruption. It enabled children of all abilities to get back to basics and revisit the core building blocks needed to fully access the Year 2 curriculum. The mixture of repetition , visual cues and manipulatives seem to appeal to the whole class and help the learning ‘stick’ . Not only do they now recall key facts quickly and fluently but it has given the children the tools to describe and explain how they reach their answers which is such an important step in their learning.</a:t>
            </a:r>
          </a:p>
          <a:p>
            <a:pPr>
              <a:buFont typeface="Arial" panose="020B0604020202020204" pitchFamily="34" charset="0"/>
              <a:buChar char="•"/>
            </a:pPr>
            <a:r>
              <a:rPr lang="en-GB" dirty="0"/>
              <a:t>This year all children stay in whole maths lesson the whole time (no interventions groups).</a:t>
            </a:r>
          </a:p>
          <a:p>
            <a:pPr>
              <a:buFont typeface="Arial" panose="020B0604020202020204" pitchFamily="34" charset="0"/>
              <a:buChar char="•"/>
            </a:pPr>
            <a:r>
              <a:rPr lang="en-GB" dirty="0"/>
              <a:t>It has helped with the SATs, the children are using their mental strategies and applying this to greater depth problems. </a:t>
            </a:r>
          </a:p>
          <a:p>
            <a:pPr>
              <a:buFont typeface="Arial" panose="020B0604020202020204" pitchFamily="34" charset="0"/>
              <a:buChar char="•"/>
            </a:pPr>
            <a:r>
              <a:rPr lang="en-GB" dirty="0"/>
              <a:t>After moderation we now know we have more children working at GD in maths. </a:t>
            </a:r>
          </a:p>
          <a:p>
            <a:pPr marL="0" indent="0">
              <a:buNone/>
            </a:pPr>
            <a:endParaRPr lang="en-GB" dirty="0"/>
          </a:p>
        </p:txBody>
      </p:sp>
    </p:spTree>
    <p:extLst>
      <p:ext uri="{BB962C8B-B14F-4D97-AF65-F5344CB8AC3E}">
        <p14:creationId xmlns:p14="http://schemas.microsoft.com/office/powerpoint/2010/main" val="2954430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F18E9-EC87-442A-B328-E34418F6727D}"/>
              </a:ext>
            </a:extLst>
          </p:cNvPr>
          <p:cNvSpPr>
            <a:spLocks noGrp="1"/>
          </p:cNvSpPr>
          <p:nvPr>
            <p:ph type="title"/>
          </p:nvPr>
        </p:nvSpPr>
        <p:spPr>
          <a:xfrm>
            <a:off x="677334" y="609600"/>
            <a:ext cx="8596668" cy="1046922"/>
          </a:xfrm>
        </p:spPr>
        <p:txBody>
          <a:bodyPr/>
          <a:lstStyle/>
          <a:p>
            <a:r>
              <a:rPr lang="en-GB" dirty="0"/>
              <a:t>Overview of the programme</a:t>
            </a:r>
          </a:p>
        </p:txBody>
      </p:sp>
      <p:sp>
        <p:nvSpPr>
          <p:cNvPr id="3" name="Content Placeholder 2">
            <a:extLst>
              <a:ext uri="{FF2B5EF4-FFF2-40B4-BE49-F238E27FC236}">
                <a16:creationId xmlns:a16="http://schemas.microsoft.com/office/drawing/2014/main" id="{457CE96F-179F-48EB-A37F-7431F6E646C3}"/>
              </a:ext>
            </a:extLst>
          </p:cNvPr>
          <p:cNvSpPr>
            <a:spLocks noGrp="1"/>
          </p:cNvSpPr>
          <p:nvPr>
            <p:ph idx="1"/>
          </p:nvPr>
        </p:nvSpPr>
        <p:spPr>
          <a:xfrm>
            <a:off x="677334" y="1656523"/>
            <a:ext cx="8596668" cy="4384840"/>
          </a:xfrm>
        </p:spPr>
        <p:txBody>
          <a:bodyPr/>
          <a:lstStyle/>
          <a:p>
            <a:r>
              <a:rPr lang="en-GB" dirty="0"/>
              <a:t> </a:t>
            </a:r>
            <a:r>
              <a:rPr lang="en-GB" sz="2400" dirty="0"/>
              <a:t>The programme is for 4-7 year olds.</a:t>
            </a:r>
            <a:endParaRPr lang="en-GB" sz="1600" dirty="0"/>
          </a:p>
          <a:p>
            <a:r>
              <a:rPr lang="en-GB" sz="2400" dirty="0"/>
              <a:t>Whole class teaching 4 days of the week.</a:t>
            </a:r>
          </a:p>
          <a:p>
            <a:r>
              <a:rPr lang="en-GB" sz="2400" dirty="0"/>
              <a:t>10-15 minutes </a:t>
            </a:r>
            <a:r>
              <a:rPr lang="en-GB" sz="2400" u="sng" dirty="0"/>
              <a:t>extra</a:t>
            </a:r>
            <a:r>
              <a:rPr lang="en-GB" sz="2400" dirty="0"/>
              <a:t> maths session (number sense)</a:t>
            </a:r>
          </a:p>
          <a:p>
            <a:r>
              <a:rPr lang="en-GB" sz="2400" dirty="0"/>
              <a:t>The aim is to strengthen the understanding of number and fluency with number facts.</a:t>
            </a:r>
          </a:p>
          <a:p>
            <a:r>
              <a:rPr lang="en-GB" sz="2400" dirty="0"/>
              <a:t>A lead teacher from Reception , Year 1 and Year 2 receive training and resources equipping them to give their daily short ‘number sense’ session. The lead teachers support the other teachers in their year group.</a:t>
            </a:r>
          </a:p>
          <a:p>
            <a:endParaRPr lang="en-GB" sz="2400" dirty="0"/>
          </a:p>
          <a:p>
            <a:endParaRPr lang="en-GB" sz="2800" dirty="0"/>
          </a:p>
          <a:p>
            <a:endParaRPr lang="en-GB" sz="2800" dirty="0"/>
          </a:p>
          <a:p>
            <a:endParaRPr lang="en-GB" dirty="0"/>
          </a:p>
        </p:txBody>
      </p:sp>
    </p:spTree>
    <p:extLst>
      <p:ext uri="{BB962C8B-B14F-4D97-AF65-F5344CB8AC3E}">
        <p14:creationId xmlns:p14="http://schemas.microsoft.com/office/powerpoint/2010/main" val="1695196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88454D9-CBEE-4194-A4EF-1B82A71DF1D2}"/>
              </a:ext>
            </a:extLst>
          </p:cNvPr>
          <p:cNvSpPr>
            <a:spLocks noGrp="1"/>
          </p:cNvSpPr>
          <p:nvPr>
            <p:ph idx="1"/>
          </p:nvPr>
        </p:nvSpPr>
        <p:spPr>
          <a:xfrm>
            <a:off x="796604" y="596832"/>
            <a:ext cx="8596668" cy="5790716"/>
          </a:xfrm>
        </p:spPr>
        <p:txBody>
          <a:bodyPr>
            <a:normAutofit fontScale="25000" lnSpcReduction="20000"/>
          </a:bodyPr>
          <a:lstStyle/>
          <a:p>
            <a:endParaRPr lang="en-GB" sz="8000" dirty="0"/>
          </a:p>
          <a:p>
            <a:r>
              <a:rPr lang="en-GB" sz="8000" dirty="0"/>
              <a:t>The materials include teachers notes, teacher slides and teacher resources.</a:t>
            </a:r>
          </a:p>
          <a:p>
            <a:pPr marL="0" indent="0">
              <a:buNone/>
            </a:pPr>
            <a:endParaRPr lang="en-GB" sz="8000" dirty="0"/>
          </a:p>
          <a:p>
            <a:r>
              <a:rPr lang="en-GB" sz="8000" dirty="0"/>
              <a:t>Central training – on line 3 sessions in the year .</a:t>
            </a:r>
          </a:p>
          <a:p>
            <a:pPr marL="0" indent="0">
              <a:buNone/>
            </a:pPr>
            <a:endParaRPr lang="en-GB" sz="8000" dirty="0"/>
          </a:p>
          <a:p>
            <a:r>
              <a:rPr lang="en-GB" sz="8000" dirty="0"/>
              <a:t>In the year programme the children use a range of materials and representations</a:t>
            </a:r>
          </a:p>
          <a:p>
            <a:endParaRPr lang="en-GB" sz="9600" dirty="0"/>
          </a:p>
          <a:p>
            <a:r>
              <a:rPr lang="en-GB" sz="8000" dirty="0"/>
              <a:t>Lead teachers are encouraged to engage in an on line platform which is led by a maths specialist (localised work group )</a:t>
            </a:r>
          </a:p>
          <a:p>
            <a:endParaRPr lang="en-GB" sz="8000" dirty="0"/>
          </a:p>
          <a:p>
            <a:r>
              <a:rPr lang="en-GB" sz="8000" dirty="0"/>
              <a:t>The use of a </a:t>
            </a:r>
            <a:r>
              <a:rPr lang="en-GB" sz="8000" dirty="0" err="1"/>
              <a:t>rekenrek</a:t>
            </a:r>
            <a:r>
              <a:rPr lang="en-GB" sz="8000" dirty="0"/>
              <a:t> is one element of the Mastering Number Programme. It develops confidence and fluency.</a:t>
            </a:r>
          </a:p>
          <a:p>
            <a:pPr marL="0" indent="0">
              <a:buNone/>
            </a:pPr>
            <a:r>
              <a:rPr lang="en-GB" sz="8000" dirty="0"/>
              <a:t> </a:t>
            </a:r>
          </a:p>
          <a:p>
            <a:endParaRPr lang="en-GB" sz="2800" dirty="0"/>
          </a:p>
          <a:p>
            <a:endParaRPr lang="en-GB" sz="2800" dirty="0"/>
          </a:p>
          <a:p>
            <a:endParaRPr lang="en-GB" sz="2800" dirty="0"/>
          </a:p>
          <a:p>
            <a:endParaRPr lang="en-GB" sz="2800" dirty="0"/>
          </a:p>
          <a:p>
            <a:endParaRPr lang="en-GB" sz="2800" dirty="0"/>
          </a:p>
          <a:p>
            <a:pPr marL="0" indent="0">
              <a:buNone/>
            </a:pPr>
            <a:endParaRPr lang="en-GB" sz="2800" dirty="0"/>
          </a:p>
          <a:p>
            <a:pPr marL="0" indent="0">
              <a:buNone/>
            </a:pPr>
            <a:endParaRPr lang="en-GB" sz="2800" dirty="0"/>
          </a:p>
          <a:p>
            <a:pPr marL="0" indent="0">
              <a:buNone/>
            </a:pPr>
            <a:endParaRPr lang="en-GB" sz="2800" dirty="0"/>
          </a:p>
          <a:p>
            <a:pPr marL="0" indent="0">
              <a:buNone/>
            </a:pPr>
            <a:endParaRPr lang="en-GB" sz="2800" dirty="0"/>
          </a:p>
          <a:p>
            <a:pPr marL="0" indent="0">
              <a:buNone/>
            </a:pPr>
            <a:r>
              <a:rPr lang="en-GB" sz="2800" dirty="0"/>
              <a:t> </a:t>
            </a:r>
          </a:p>
        </p:txBody>
      </p:sp>
    </p:spTree>
    <p:extLst>
      <p:ext uri="{BB962C8B-B14F-4D97-AF65-F5344CB8AC3E}">
        <p14:creationId xmlns:p14="http://schemas.microsoft.com/office/powerpoint/2010/main" val="959047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E19E0E-FEB5-4E08-8D0C-74EBC9203761}"/>
              </a:ext>
            </a:extLst>
          </p:cNvPr>
          <p:cNvSpPr>
            <a:spLocks noGrp="1"/>
          </p:cNvSpPr>
          <p:nvPr>
            <p:ph idx="1"/>
          </p:nvPr>
        </p:nvSpPr>
        <p:spPr>
          <a:xfrm>
            <a:off x="677334" y="530087"/>
            <a:ext cx="8596668" cy="5511275"/>
          </a:xfrm>
        </p:spPr>
        <p:txBody>
          <a:bodyPr>
            <a:normAutofit/>
          </a:bodyPr>
          <a:lstStyle/>
          <a:p>
            <a:pPr marL="0" indent="0">
              <a:buNone/>
            </a:pPr>
            <a:r>
              <a:rPr lang="en-GB" sz="2400" dirty="0"/>
              <a:t>      </a:t>
            </a:r>
            <a:r>
              <a:rPr lang="en-GB" sz="2400" u="sng" dirty="0"/>
              <a:t>A week of Mastery at Cheadle Catholic Infant School</a:t>
            </a:r>
            <a:r>
              <a:rPr lang="en-GB" sz="2400" dirty="0"/>
              <a:t>.</a:t>
            </a:r>
          </a:p>
          <a:p>
            <a:pPr marL="0" indent="0">
              <a:buNone/>
            </a:pPr>
            <a:r>
              <a:rPr lang="en-GB" sz="2000" dirty="0"/>
              <a:t>Reception : The introduction of the </a:t>
            </a:r>
            <a:r>
              <a:rPr lang="en-GB" sz="2000" dirty="0" err="1"/>
              <a:t>Rekenrek</a:t>
            </a:r>
            <a:r>
              <a:rPr lang="en-GB" sz="2000" dirty="0"/>
              <a:t> , learning to </a:t>
            </a:r>
          </a:p>
          <a:p>
            <a:pPr marL="0" indent="0">
              <a:buNone/>
            </a:pPr>
            <a:r>
              <a:rPr lang="en-GB" sz="2000" dirty="0"/>
              <a:t>                  show amounts using 1 push (subitise to 5 ) </a:t>
            </a:r>
          </a:p>
        </p:txBody>
      </p:sp>
      <p:pic>
        <p:nvPicPr>
          <p:cNvPr id="4" name="Picture 3">
            <a:extLst>
              <a:ext uri="{FF2B5EF4-FFF2-40B4-BE49-F238E27FC236}">
                <a16:creationId xmlns:a16="http://schemas.microsoft.com/office/drawing/2014/main" id="{5AE14912-F4AA-4304-B2C8-AB03B00C76E0}"/>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rot="5400000">
            <a:off x="790407" y="2664743"/>
            <a:ext cx="4378751" cy="3536426"/>
          </a:xfrm>
          <a:prstGeom prst="rect">
            <a:avLst/>
          </a:prstGeom>
        </p:spPr>
      </p:pic>
      <p:pic>
        <p:nvPicPr>
          <p:cNvPr id="6" name="Picture 5">
            <a:extLst>
              <a:ext uri="{FF2B5EF4-FFF2-40B4-BE49-F238E27FC236}">
                <a16:creationId xmlns:a16="http://schemas.microsoft.com/office/drawing/2014/main" id="{94EF5BCB-6837-4E8A-BC80-A80D29691DD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rot="5400000">
            <a:off x="4937996" y="2537481"/>
            <a:ext cx="4378751" cy="3790950"/>
          </a:xfrm>
          <a:prstGeom prst="rect">
            <a:avLst/>
          </a:prstGeom>
        </p:spPr>
      </p:pic>
    </p:spTree>
    <p:extLst>
      <p:ext uri="{BB962C8B-B14F-4D97-AF65-F5344CB8AC3E}">
        <p14:creationId xmlns:p14="http://schemas.microsoft.com/office/powerpoint/2010/main" val="182490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A239309-2E86-4018-800D-9C045C6C6FE2}"/>
              </a:ext>
            </a:extLst>
          </p:cNvPr>
          <p:cNvSpPr>
            <a:spLocks noGrp="1"/>
          </p:cNvSpPr>
          <p:nvPr>
            <p:ph idx="1"/>
          </p:nvPr>
        </p:nvSpPr>
        <p:spPr>
          <a:xfrm>
            <a:off x="677334" y="490195"/>
            <a:ext cx="8596668" cy="6136848"/>
          </a:xfrm>
        </p:spPr>
        <p:txBody>
          <a:bodyPr>
            <a:normAutofit lnSpcReduction="10000"/>
          </a:bodyPr>
          <a:lstStyle/>
          <a:p>
            <a:r>
              <a:rPr lang="en-GB" dirty="0"/>
              <a:t>Reception  Automatically recall number bonds to 5.</a:t>
            </a:r>
          </a:p>
          <a:p>
            <a:pPr marL="0" indent="0">
              <a:buNone/>
            </a:pPr>
            <a:r>
              <a:rPr lang="en-GB" sz="1400" dirty="0"/>
              <a:t>  “ I know that 2 and 3 makes 5.      				“ 3 red to show the frogs on the log </a:t>
            </a:r>
          </a:p>
          <a:p>
            <a:pPr marL="0" indent="0">
              <a:buNone/>
            </a:pPr>
            <a:r>
              <a:rPr lang="en-GB" sz="1400" dirty="0"/>
              <a:t>    If 3 frogs are on the log 2 are in the pond”                     and 2 yellow to show the frogs in the pond”</a:t>
            </a:r>
          </a:p>
          <a:p>
            <a:pPr marL="0" indent="0">
              <a:buNone/>
            </a:pPr>
            <a:endParaRPr lang="en-GB" sz="1400" dirty="0"/>
          </a:p>
          <a:p>
            <a:pPr marL="0" indent="0">
              <a:buNone/>
            </a:pPr>
            <a:endParaRPr lang="en-GB" sz="1400" dirty="0"/>
          </a:p>
          <a:p>
            <a:pPr marL="0" indent="0">
              <a:buNone/>
            </a:pPr>
            <a:endParaRPr lang="en-GB" sz="1400" dirty="0"/>
          </a:p>
          <a:p>
            <a:pPr marL="0" indent="0">
              <a:buNone/>
            </a:pPr>
            <a:endParaRPr lang="en-GB" sz="1400" dirty="0"/>
          </a:p>
          <a:p>
            <a:pPr marL="0" indent="0">
              <a:buNone/>
            </a:pPr>
            <a:endParaRPr lang="en-GB" sz="1400" dirty="0"/>
          </a:p>
          <a:p>
            <a:pPr marL="0" indent="0">
              <a:buNone/>
            </a:pPr>
            <a:endParaRPr lang="en-GB" sz="1400" dirty="0"/>
          </a:p>
          <a:p>
            <a:pPr marL="0" indent="0">
              <a:buNone/>
            </a:pPr>
            <a:endParaRPr lang="en-GB" sz="1400" dirty="0"/>
          </a:p>
          <a:p>
            <a:pPr marL="0" indent="0">
              <a:buNone/>
            </a:pPr>
            <a:endParaRPr lang="en-GB" sz="1400" dirty="0"/>
          </a:p>
          <a:p>
            <a:pPr marL="0" indent="0">
              <a:buNone/>
            </a:pPr>
            <a:endParaRPr lang="en-GB" sz="1400" dirty="0"/>
          </a:p>
          <a:p>
            <a:pPr marL="0" indent="0">
              <a:buNone/>
            </a:pPr>
            <a:endParaRPr lang="en-GB" sz="1400" dirty="0"/>
          </a:p>
          <a:p>
            <a:pPr marL="0" indent="0">
              <a:buNone/>
            </a:pPr>
            <a:endParaRPr lang="en-GB" sz="1400" dirty="0"/>
          </a:p>
          <a:p>
            <a:pPr marL="0" indent="0">
              <a:buNone/>
            </a:pPr>
            <a:endParaRPr lang="en-GB" sz="1400" dirty="0"/>
          </a:p>
          <a:p>
            <a:pPr marL="0" indent="0">
              <a:buNone/>
            </a:pPr>
            <a:endParaRPr lang="en-GB" sz="1400" dirty="0"/>
          </a:p>
          <a:p>
            <a:pPr marL="0" indent="0">
              <a:buNone/>
            </a:pPr>
            <a:endParaRPr lang="en-GB" sz="1400" dirty="0"/>
          </a:p>
          <a:p>
            <a:pPr marL="0" indent="0">
              <a:buNone/>
            </a:pPr>
            <a:r>
              <a:rPr lang="en-GB" sz="1400" dirty="0"/>
              <a:t>Stem sentence “ 5 is made of 2 and 3.”</a:t>
            </a:r>
          </a:p>
        </p:txBody>
      </p:sp>
      <p:pic>
        <p:nvPicPr>
          <p:cNvPr id="5" name="Picture 4">
            <a:extLst>
              <a:ext uri="{FF2B5EF4-FFF2-40B4-BE49-F238E27FC236}">
                <a16:creationId xmlns:a16="http://schemas.microsoft.com/office/drawing/2014/main" id="{5AB7DF29-FC51-4CAE-B091-898B87FB739F}"/>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rot="5400000">
            <a:off x="669156" y="2111461"/>
            <a:ext cx="4157221" cy="3516483"/>
          </a:xfrm>
          <a:prstGeom prst="rect">
            <a:avLst/>
          </a:prstGeom>
        </p:spPr>
      </p:pic>
      <p:pic>
        <p:nvPicPr>
          <p:cNvPr id="7" name="Picture 6">
            <a:extLst>
              <a:ext uri="{FF2B5EF4-FFF2-40B4-BE49-F238E27FC236}">
                <a16:creationId xmlns:a16="http://schemas.microsoft.com/office/drawing/2014/main" id="{0E8D5B51-5A67-469A-AA99-A5EC18C9DF5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rot="5400000">
            <a:off x="4811393" y="2111461"/>
            <a:ext cx="4157221" cy="3516483"/>
          </a:xfrm>
          <a:prstGeom prst="rect">
            <a:avLst/>
          </a:prstGeom>
        </p:spPr>
      </p:pic>
    </p:spTree>
    <p:extLst>
      <p:ext uri="{BB962C8B-B14F-4D97-AF65-F5344CB8AC3E}">
        <p14:creationId xmlns:p14="http://schemas.microsoft.com/office/powerpoint/2010/main" val="471963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1C955460-5B73-4E0B-8E60-F225F54CE1D8}"/>
              </a:ext>
            </a:extLst>
          </p:cNvPr>
          <p:cNvPicPr>
            <a:picLocks noGrp="1" noChangeAspect="1"/>
          </p:cNvPicPr>
          <p:nvPr>
            <p:ph idx="1"/>
          </p:nvPr>
        </p:nvPicPr>
        <p:blipFill>
          <a:blip r:embed="rId2" cstate="email">
            <a:extLst>
              <a:ext uri="{28A0092B-C50C-407E-A947-70E740481C1C}">
                <a14:useLocalDpi xmlns:a14="http://schemas.microsoft.com/office/drawing/2010/main"/>
              </a:ext>
            </a:extLst>
          </a:blip>
          <a:stretch>
            <a:fillRect/>
          </a:stretch>
        </p:blipFill>
        <p:spPr>
          <a:xfrm rot="5400000">
            <a:off x="310532" y="838433"/>
            <a:ext cx="3403076" cy="2782014"/>
          </a:xfrm>
        </p:spPr>
      </p:pic>
      <p:pic>
        <p:nvPicPr>
          <p:cNvPr id="7" name="Picture 6">
            <a:extLst>
              <a:ext uri="{FF2B5EF4-FFF2-40B4-BE49-F238E27FC236}">
                <a16:creationId xmlns:a16="http://schemas.microsoft.com/office/drawing/2014/main" id="{BC3981A5-8AB4-4618-9951-CBFFE2B91032}"/>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rot="5400000">
            <a:off x="3468375" y="2412573"/>
            <a:ext cx="3403077" cy="2688015"/>
          </a:xfrm>
          <a:prstGeom prst="rect">
            <a:avLst/>
          </a:prstGeom>
        </p:spPr>
      </p:pic>
      <p:pic>
        <p:nvPicPr>
          <p:cNvPr id="11" name="Picture 10">
            <a:extLst>
              <a:ext uri="{FF2B5EF4-FFF2-40B4-BE49-F238E27FC236}">
                <a16:creationId xmlns:a16="http://schemas.microsoft.com/office/drawing/2014/main" id="{1CA3B971-5942-4C7B-930F-6C07A534E4CC}"/>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rot="5400000">
            <a:off x="6834333" y="3384321"/>
            <a:ext cx="3577472" cy="2955107"/>
          </a:xfrm>
          <a:prstGeom prst="rect">
            <a:avLst/>
          </a:prstGeom>
        </p:spPr>
      </p:pic>
      <p:sp>
        <p:nvSpPr>
          <p:cNvPr id="12" name="TextBox 11">
            <a:extLst>
              <a:ext uri="{FF2B5EF4-FFF2-40B4-BE49-F238E27FC236}">
                <a16:creationId xmlns:a16="http://schemas.microsoft.com/office/drawing/2014/main" id="{A5967E19-6620-45F9-A00E-41DAAEBAEFCF}"/>
              </a:ext>
            </a:extLst>
          </p:cNvPr>
          <p:cNvSpPr txBox="1"/>
          <p:nvPr/>
        </p:nvSpPr>
        <p:spPr>
          <a:xfrm>
            <a:off x="4242062" y="527901"/>
            <a:ext cx="4986779" cy="1231106"/>
          </a:xfrm>
          <a:prstGeom prst="rect">
            <a:avLst/>
          </a:prstGeom>
          <a:noFill/>
        </p:spPr>
        <p:txBody>
          <a:bodyPr wrap="square" rtlCol="0">
            <a:spAutoFit/>
          </a:bodyPr>
          <a:lstStyle/>
          <a:p>
            <a:r>
              <a:rPr lang="en-GB" dirty="0"/>
              <a:t>                          </a:t>
            </a:r>
            <a:r>
              <a:rPr lang="en-GB" sz="2000" u="sng" dirty="0"/>
              <a:t> Reception  </a:t>
            </a:r>
            <a:endParaRPr lang="en-GB" u="sng" dirty="0"/>
          </a:p>
          <a:p>
            <a:endParaRPr lang="en-GB" dirty="0"/>
          </a:p>
          <a:p>
            <a:r>
              <a:rPr lang="en-GB" dirty="0"/>
              <a:t>            Exploring 5 with the song/slides. </a:t>
            </a:r>
          </a:p>
          <a:p>
            <a:r>
              <a:rPr lang="en-GB" dirty="0"/>
              <a:t>            5 speckled frogs .</a:t>
            </a:r>
          </a:p>
        </p:txBody>
      </p:sp>
    </p:spTree>
    <p:extLst>
      <p:ext uri="{BB962C8B-B14F-4D97-AF65-F5344CB8AC3E}">
        <p14:creationId xmlns:p14="http://schemas.microsoft.com/office/powerpoint/2010/main" val="29171405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D55108CD-FC27-44BE-87F1-9C9031E83CD9}"/>
              </a:ext>
            </a:extLst>
          </p:cNvPr>
          <p:cNvPicPr>
            <a:picLocks noGrp="1" noChangeAspect="1"/>
          </p:cNvPicPr>
          <p:nvPr>
            <p:ph idx="1"/>
          </p:nvPr>
        </p:nvPicPr>
        <p:blipFill>
          <a:blip r:embed="rId2" cstate="email">
            <a:extLst>
              <a:ext uri="{28A0092B-C50C-407E-A947-70E740481C1C}">
                <a14:useLocalDpi xmlns:a14="http://schemas.microsoft.com/office/drawing/2010/main"/>
              </a:ext>
            </a:extLst>
          </a:blip>
          <a:stretch>
            <a:fillRect/>
          </a:stretch>
        </p:blipFill>
        <p:spPr>
          <a:xfrm>
            <a:off x="2231472" y="2837054"/>
            <a:ext cx="2236833" cy="2385394"/>
          </a:xfrm>
        </p:spPr>
      </p:pic>
      <p:pic>
        <p:nvPicPr>
          <p:cNvPr id="7" name="Picture 6">
            <a:extLst>
              <a:ext uri="{FF2B5EF4-FFF2-40B4-BE49-F238E27FC236}">
                <a16:creationId xmlns:a16="http://schemas.microsoft.com/office/drawing/2014/main" id="{ECF7F911-0064-4356-A325-249707ED1D3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015060" y="1211342"/>
            <a:ext cx="3667026" cy="4011105"/>
          </a:xfrm>
          <a:prstGeom prst="rect">
            <a:avLst/>
          </a:prstGeom>
        </p:spPr>
      </p:pic>
      <p:sp>
        <p:nvSpPr>
          <p:cNvPr id="10" name="TextBox 9">
            <a:extLst>
              <a:ext uri="{FF2B5EF4-FFF2-40B4-BE49-F238E27FC236}">
                <a16:creationId xmlns:a16="http://schemas.microsoft.com/office/drawing/2014/main" id="{2AF942C0-B50D-4255-8E89-98CE0191F7AC}"/>
              </a:ext>
            </a:extLst>
          </p:cNvPr>
          <p:cNvSpPr txBox="1"/>
          <p:nvPr/>
        </p:nvSpPr>
        <p:spPr>
          <a:xfrm>
            <a:off x="622169" y="291633"/>
            <a:ext cx="8380430" cy="461665"/>
          </a:xfrm>
          <a:prstGeom prst="rect">
            <a:avLst/>
          </a:prstGeom>
          <a:noFill/>
        </p:spPr>
        <p:txBody>
          <a:bodyPr wrap="square" rtlCol="0">
            <a:spAutoFit/>
          </a:bodyPr>
          <a:lstStyle/>
          <a:p>
            <a:r>
              <a:rPr lang="en-GB" sz="2400" dirty="0"/>
              <a:t>Year 1     Counters – making equal groups</a:t>
            </a:r>
            <a:r>
              <a:rPr lang="en-GB" dirty="0"/>
              <a:t>.</a:t>
            </a:r>
          </a:p>
        </p:txBody>
      </p:sp>
      <p:sp>
        <p:nvSpPr>
          <p:cNvPr id="11" name="TextBox 10">
            <a:extLst>
              <a:ext uri="{FF2B5EF4-FFF2-40B4-BE49-F238E27FC236}">
                <a16:creationId xmlns:a16="http://schemas.microsoft.com/office/drawing/2014/main" id="{FE30220E-46FB-4793-855C-4101CC5E0F35}"/>
              </a:ext>
            </a:extLst>
          </p:cNvPr>
          <p:cNvSpPr txBox="1"/>
          <p:nvPr/>
        </p:nvSpPr>
        <p:spPr>
          <a:xfrm>
            <a:off x="707010" y="5495827"/>
            <a:ext cx="3902697" cy="646331"/>
          </a:xfrm>
          <a:prstGeom prst="rect">
            <a:avLst/>
          </a:prstGeom>
          <a:noFill/>
        </p:spPr>
        <p:txBody>
          <a:bodyPr wrap="square" rtlCol="0">
            <a:spAutoFit/>
          </a:bodyPr>
          <a:lstStyle/>
          <a:p>
            <a:r>
              <a:rPr lang="en-GB" dirty="0"/>
              <a:t>“ Moving counters help me to  </a:t>
            </a:r>
          </a:p>
          <a:p>
            <a:r>
              <a:rPr lang="en-GB" dirty="0"/>
              <a:t>   solve problems”</a:t>
            </a:r>
          </a:p>
        </p:txBody>
      </p:sp>
      <p:sp>
        <p:nvSpPr>
          <p:cNvPr id="12" name="TextBox 11">
            <a:extLst>
              <a:ext uri="{FF2B5EF4-FFF2-40B4-BE49-F238E27FC236}">
                <a16:creationId xmlns:a16="http://schemas.microsoft.com/office/drawing/2014/main" id="{E2C488D2-C26A-4099-B939-0B5287F31EF2}"/>
              </a:ext>
            </a:extLst>
          </p:cNvPr>
          <p:cNvSpPr txBox="1"/>
          <p:nvPr/>
        </p:nvSpPr>
        <p:spPr>
          <a:xfrm>
            <a:off x="4897225" y="5495828"/>
            <a:ext cx="3902697" cy="646331"/>
          </a:xfrm>
          <a:prstGeom prst="rect">
            <a:avLst/>
          </a:prstGeom>
          <a:noFill/>
        </p:spPr>
        <p:txBody>
          <a:bodyPr wrap="square" rtlCol="0">
            <a:spAutoFit/>
          </a:bodyPr>
          <a:lstStyle/>
          <a:p>
            <a:r>
              <a:rPr lang="en-GB" dirty="0"/>
              <a:t>“ Working with a talk partner means I have someone to help me”</a:t>
            </a:r>
          </a:p>
        </p:txBody>
      </p:sp>
    </p:spTree>
    <p:extLst>
      <p:ext uri="{BB962C8B-B14F-4D97-AF65-F5344CB8AC3E}">
        <p14:creationId xmlns:p14="http://schemas.microsoft.com/office/powerpoint/2010/main" val="6584835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813CEF-CF39-40E8-94DF-8252353D2712}"/>
              </a:ext>
            </a:extLst>
          </p:cNvPr>
          <p:cNvSpPr>
            <a:spLocks noGrp="1"/>
          </p:cNvSpPr>
          <p:nvPr>
            <p:ph idx="1"/>
          </p:nvPr>
        </p:nvSpPr>
        <p:spPr>
          <a:xfrm>
            <a:off x="677334" y="311085"/>
            <a:ext cx="8596668" cy="6165129"/>
          </a:xfrm>
        </p:spPr>
        <p:txBody>
          <a:bodyPr/>
          <a:lstStyle/>
          <a:p>
            <a:pPr marL="0" indent="0">
              <a:buNone/>
            </a:pPr>
            <a:r>
              <a:rPr lang="en-GB" dirty="0"/>
              <a:t>  </a:t>
            </a:r>
            <a:r>
              <a:rPr lang="en-GB" sz="2400" dirty="0"/>
              <a:t>Year 1  </a:t>
            </a:r>
            <a:r>
              <a:rPr lang="en-GB" sz="2400" dirty="0" err="1"/>
              <a:t>Rekenrek</a:t>
            </a:r>
            <a:r>
              <a:rPr lang="en-GB" sz="2400" dirty="0"/>
              <a:t> – exploring odd and even</a:t>
            </a:r>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r>
              <a:rPr lang="en-GB" dirty="0"/>
              <a:t>“ They help us count and show               “ They help when I am counting in 2’s”</a:t>
            </a:r>
          </a:p>
          <a:p>
            <a:pPr marL="0" indent="0">
              <a:buNone/>
            </a:pPr>
            <a:r>
              <a:rPr lang="en-GB" dirty="0"/>
              <a:t>   amounts.”                                           “ They are good to show odd and even”</a:t>
            </a:r>
          </a:p>
        </p:txBody>
      </p:sp>
      <p:pic>
        <p:nvPicPr>
          <p:cNvPr id="5" name="Picture 4">
            <a:extLst>
              <a:ext uri="{FF2B5EF4-FFF2-40B4-BE49-F238E27FC236}">
                <a16:creationId xmlns:a16="http://schemas.microsoft.com/office/drawing/2014/main" id="{04735BBF-33C7-42C0-AEB4-BEE35031D203}"/>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56182" y="1216058"/>
            <a:ext cx="3883844" cy="3921551"/>
          </a:xfrm>
          <a:prstGeom prst="rect">
            <a:avLst/>
          </a:prstGeom>
        </p:spPr>
      </p:pic>
      <p:pic>
        <p:nvPicPr>
          <p:cNvPr id="7" name="Picture 6">
            <a:extLst>
              <a:ext uri="{FF2B5EF4-FFF2-40B4-BE49-F238E27FC236}">
                <a16:creationId xmlns:a16="http://schemas.microsoft.com/office/drawing/2014/main" id="{5F24DB60-2D29-4A95-ADC2-812B699E4539}"/>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975668" y="1215447"/>
            <a:ext cx="4081805" cy="3921552"/>
          </a:xfrm>
          <a:prstGeom prst="rect">
            <a:avLst/>
          </a:prstGeom>
        </p:spPr>
      </p:pic>
    </p:spTree>
    <p:extLst>
      <p:ext uri="{BB962C8B-B14F-4D97-AF65-F5344CB8AC3E}">
        <p14:creationId xmlns:p14="http://schemas.microsoft.com/office/powerpoint/2010/main" val="37836588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2B4D6F-76A6-49A1-8801-F560D2106A15}"/>
              </a:ext>
            </a:extLst>
          </p:cNvPr>
          <p:cNvSpPr>
            <a:spLocks noGrp="1"/>
          </p:cNvSpPr>
          <p:nvPr>
            <p:ph idx="1"/>
          </p:nvPr>
        </p:nvSpPr>
        <p:spPr>
          <a:xfrm>
            <a:off x="612396" y="436229"/>
            <a:ext cx="8661606" cy="5605134"/>
          </a:xfrm>
        </p:spPr>
        <p:txBody>
          <a:bodyPr>
            <a:normAutofit/>
          </a:bodyPr>
          <a:lstStyle/>
          <a:p>
            <a:pPr marL="0" indent="0">
              <a:buNone/>
            </a:pPr>
            <a:r>
              <a:rPr lang="en-GB" sz="2400" dirty="0"/>
              <a:t>Year 2: Multiplies of 5 sit half way between multiples of 10          </a:t>
            </a:r>
          </a:p>
        </p:txBody>
      </p:sp>
      <p:pic>
        <p:nvPicPr>
          <p:cNvPr id="5" name="Picture 4">
            <a:extLst>
              <a:ext uri="{FF2B5EF4-FFF2-40B4-BE49-F238E27FC236}">
                <a16:creationId xmlns:a16="http://schemas.microsoft.com/office/drawing/2014/main" id="{65AB5A92-B1A9-4934-90F6-B898F28D2A37}"/>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71983" y="1217804"/>
            <a:ext cx="2979497" cy="3176222"/>
          </a:xfrm>
          <a:prstGeom prst="rect">
            <a:avLst/>
          </a:prstGeom>
        </p:spPr>
      </p:pic>
      <p:pic>
        <p:nvPicPr>
          <p:cNvPr id="7" name="Picture 6">
            <a:extLst>
              <a:ext uri="{FF2B5EF4-FFF2-40B4-BE49-F238E27FC236}">
                <a16:creationId xmlns:a16="http://schemas.microsoft.com/office/drawing/2014/main" id="{ADDC3F47-001B-42BF-9E21-C2DAD1676F8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rot="5400000">
            <a:off x="3572932" y="3353761"/>
            <a:ext cx="3297637" cy="3093390"/>
          </a:xfrm>
          <a:prstGeom prst="rect">
            <a:avLst/>
          </a:prstGeom>
        </p:spPr>
      </p:pic>
      <p:pic>
        <p:nvPicPr>
          <p:cNvPr id="9" name="Picture 8">
            <a:extLst>
              <a:ext uri="{FF2B5EF4-FFF2-40B4-BE49-F238E27FC236}">
                <a16:creationId xmlns:a16="http://schemas.microsoft.com/office/drawing/2014/main" id="{30C50267-D5B3-4672-8C63-BF575521BFA2}"/>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rot="5400000">
            <a:off x="7127430" y="1168501"/>
            <a:ext cx="3090249" cy="3188855"/>
          </a:xfrm>
          <a:prstGeom prst="rect">
            <a:avLst/>
          </a:prstGeom>
        </p:spPr>
      </p:pic>
      <p:sp>
        <p:nvSpPr>
          <p:cNvPr id="10" name="TextBox 9">
            <a:extLst>
              <a:ext uri="{FF2B5EF4-FFF2-40B4-BE49-F238E27FC236}">
                <a16:creationId xmlns:a16="http://schemas.microsoft.com/office/drawing/2014/main" id="{80D82FF9-01FB-4A32-B397-D8737C20B35D}"/>
              </a:ext>
            </a:extLst>
          </p:cNvPr>
          <p:cNvSpPr txBox="1"/>
          <p:nvPr/>
        </p:nvSpPr>
        <p:spPr>
          <a:xfrm>
            <a:off x="3789575" y="1911554"/>
            <a:ext cx="2875176" cy="646331"/>
          </a:xfrm>
          <a:prstGeom prst="rect">
            <a:avLst/>
          </a:prstGeom>
          <a:noFill/>
        </p:spPr>
        <p:txBody>
          <a:bodyPr wrap="square" rtlCol="0">
            <a:spAutoFit/>
          </a:bodyPr>
          <a:lstStyle/>
          <a:p>
            <a:r>
              <a:rPr lang="en-GB" dirty="0"/>
              <a:t>“45 is between 40 and</a:t>
            </a:r>
          </a:p>
          <a:p>
            <a:r>
              <a:rPr lang="en-GB" dirty="0"/>
              <a:t>                 50”</a:t>
            </a:r>
          </a:p>
        </p:txBody>
      </p:sp>
      <p:sp>
        <p:nvSpPr>
          <p:cNvPr id="18" name="TextBox 17">
            <a:extLst>
              <a:ext uri="{FF2B5EF4-FFF2-40B4-BE49-F238E27FC236}">
                <a16:creationId xmlns:a16="http://schemas.microsoft.com/office/drawing/2014/main" id="{7BB1073A-CC64-449E-9B3A-BFD79D9D988A}"/>
              </a:ext>
            </a:extLst>
          </p:cNvPr>
          <p:cNvSpPr txBox="1"/>
          <p:nvPr/>
        </p:nvSpPr>
        <p:spPr>
          <a:xfrm>
            <a:off x="271983" y="4901938"/>
            <a:ext cx="2942557" cy="1200329"/>
          </a:xfrm>
          <a:prstGeom prst="rect">
            <a:avLst/>
          </a:prstGeom>
          <a:noFill/>
        </p:spPr>
        <p:txBody>
          <a:bodyPr wrap="square" rtlCol="0">
            <a:spAutoFit/>
          </a:bodyPr>
          <a:lstStyle/>
          <a:p>
            <a:r>
              <a:rPr lang="en-GB" dirty="0"/>
              <a:t>“I know that 20 comes before 25 because 20 is 5 less than 25. I counted in multiples of 5”</a:t>
            </a:r>
          </a:p>
        </p:txBody>
      </p:sp>
      <p:sp>
        <p:nvSpPr>
          <p:cNvPr id="20" name="TextBox 19">
            <a:extLst>
              <a:ext uri="{FF2B5EF4-FFF2-40B4-BE49-F238E27FC236}">
                <a16:creationId xmlns:a16="http://schemas.microsoft.com/office/drawing/2014/main" id="{C81E120B-9D30-49BF-BBD6-D61C42B4C773}"/>
              </a:ext>
            </a:extLst>
          </p:cNvPr>
          <p:cNvSpPr txBox="1"/>
          <p:nvPr/>
        </p:nvSpPr>
        <p:spPr>
          <a:xfrm>
            <a:off x="7078127" y="4675695"/>
            <a:ext cx="2923712" cy="1200329"/>
          </a:xfrm>
          <a:prstGeom prst="rect">
            <a:avLst/>
          </a:prstGeom>
          <a:noFill/>
        </p:spPr>
        <p:txBody>
          <a:bodyPr wrap="square" rtlCol="0">
            <a:spAutoFit/>
          </a:bodyPr>
          <a:lstStyle/>
          <a:p>
            <a:r>
              <a:rPr lang="en-GB" dirty="0"/>
              <a:t>“ I know that 21 comes straight after 20 on the number line because 21 is 1 greater than 20”</a:t>
            </a:r>
          </a:p>
        </p:txBody>
      </p:sp>
    </p:spTree>
    <p:extLst>
      <p:ext uri="{BB962C8B-B14F-4D97-AF65-F5344CB8AC3E}">
        <p14:creationId xmlns:p14="http://schemas.microsoft.com/office/powerpoint/2010/main" val="22147835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276</TotalTime>
  <Words>783</Words>
  <Application>Microsoft Office PowerPoint</Application>
  <PresentationFormat>Widescreen</PresentationFormat>
  <Paragraphs>109</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Trebuchet MS</vt:lpstr>
      <vt:lpstr>Wingdings 3</vt:lpstr>
      <vt:lpstr>Facet</vt:lpstr>
      <vt:lpstr>  Mastering Number Programme  </vt:lpstr>
      <vt:lpstr>Overview of the programme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Mastery Number Programme</dc:title>
  <dc:creator>Mrs Allwright</dc:creator>
  <cp:lastModifiedBy>Mrs Glynn</cp:lastModifiedBy>
  <cp:revision>35</cp:revision>
  <dcterms:created xsi:type="dcterms:W3CDTF">2022-06-24T08:35:22Z</dcterms:created>
  <dcterms:modified xsi:type="dcterms:W3CDTF">2023-01-20T11:47:02Z</dcterms:modified>
</cp:coreProperties>
</file>