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66" r:id="rId6"/>
    <p:sldId id="257" r:id="rId7"/>
    <p:sldId id="274" r:id="rId8"/>
    <p:sldId id="261" r:id="rId9"/>
    <p:sldId id="258" r:id="rId10"/>
    <p:sldId id="259" r:id="rId11"/>
    <p:sldId id="260" r:id="rId12"/>
    <p:sldId id="265" r:id="rId13"/>
    <p:sldId id="267" r:id="rId14"/>
    <p:sldId id="268" r:id="rId15"/>
    <p:sldId id="269" r:id="rId16"/>
    <p:sldId id="270" r:id="rId17"/>
    <p:sldId id="262" r:id="rId18"/>
    <p:sldId id="263" r:id="rId19"/>
    <p:sldId id="271" r:id="rId20"/>
    <p:sldId id="272" r:id="rId21"/>
    <p:sldId id="264" r:id="rId22"/>
    <p:sldId id="27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4660"/>
  </p:normalViewPr>
  <p:slideViewPr>
    <p:cSldViewPr snapToGrid="0">
      <p:cViewPr>
        <p:scale>
          <a:sx n="62" d="100"/>
          <a:sy n="62" d="100"/>
        </p:scale>
        <p:origin x="-102" y="-6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F2557A-CDF9-4F6E-B1BF-7D144804A8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 xmlns:a16="http://schemas.microsoft.com/office/drawing/2014/main" id="{2B614667-DE40-441D-8BF8-9CF1E73D6C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 xmlns:a16="http://schemas.microsoft.com/office/drawing/2014/main" id="{DD1E5CE0-48B0-4AD0-A7AF-6C2000E4058D}"/>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5" name="Footer Placeholder 4">
            <a:extLst>
              <a:ext uri="{FF2B5EF4-FFF2-40B4-BE49-F238E27FC236}">
                <a16:creationId xmlns="" xmlns:a16="http://schemas.microsoft.com/office/drawing/2014/main" id="{B51D9DCB-ECF1-4E77-976A-16C49534A4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A955275-2128-47CD-9881-07361253399C}"/>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395177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356FC1-5385-40F4-935C-C1914AAA151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89D3E518-3B2E-4BDA-935B-E505A53A89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B7C4E3BA-CFD0-4136-B816-23C0AED21308}"/>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5" name="Footer Placeholder 4">
            <a:extLst>
              <a:ext uri="{FF2B5EF4-FFF2-40B4-BE49-F238E27FC236}">
                <a16:creationId xmlns="" xmlns:a16="http://schemas.microsoft.com/office/drawing/2014/main" id="{D94F4F54-CDAB-4B26-A72C-1AB717CFC02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DC5FA42A-1598-4220-A036-DBDEB5D82F5D}"/>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1968317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36B7024-C691-45C0-8B20-BA9B5E7C99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 xmlns:a16="http://schemas.microsoft.com/office/drawing/2014/main" id="{53A5C076-70CB-4842-AC35-628DAF97F9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62966C23-3D95-4A27-8613-21D2A4447AA8}"/>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5" name="Footer Placeholder 4">
            <a:extLst>
              <a:ext uri="{FF2B5EF4-FFF2-40B4-BE49-F238E27FC236}">
                <a16:creationId xmlns="" xmlns:a16="http://schemas.microsoft.com/office/drawing/2014/main" id="{45924D5A-BD07-4272-9B58-4F9412361B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264B3498-20E6-4536-9978-C369C3B421B8}"/>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292427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645AD05-AFF3-48AB-840C-6637885756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F969B397-DD6C-4949-880A-BF7E072445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E936809C-448B-4F55-897B-FEFAF8051A09}"/>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5" name="Footer Placeholder 4">
            <a:extLst>
              <a:ext uri="{FF2B5EF4-FFF2-40B4-BE49-F238E27FC236}">
                <a16:creationId xmlns="" xmlns:a16="http://schemas.microsoft.com/office/drawing/2014/main" id="{65BA0186-5D05-41DA-A4EF-42F9017EC1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0591D4AB-D8A2-452B-B8ED-BF8D0B69882B}"/>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165471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222855-A8E9-4304-A615-39FE8A28CC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 xmlns:a16="http://schemas.microsoft.com/office/drawing/2014/main" id="{FEDD0B44-76F8-4D47-8CBF-7EAA2E0263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6D7CC4F-F214-4DF8-B387-EE2537039334}"/>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5" name="Footer Placeholder 4">
            <a:extLst>
              <a:ext uri="{FF2B5EF4-FFF2-40B4-BE49-F238E27FC236}">
                <a16:creationId xmlns="" xmlns:a16="http://schemas.microsoft.com/office/drawing/2014/main" id="{E18ED90A-B1C7-42BF-94D8-90B5E1F6C9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 xmlns:a16="http://schemas.microsoft.com/office/drawing/2014/main" id="{431089BF-7C2E-4126-87D4-07EAACB2DD57}"/>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2206361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B36A75-C91F-4366-AC2B-34561A95EB4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CA71D72B-F45B-4D49-A8FD-182EB4137B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 xmlns:a16="http://schemas.microsoft.com/office/drawing/2014/main" id="{383CD010-1BE0-4F1E-BCE2-C6CDBE5396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 xmlns:a16="http://schemas.microsoft.com/office/drawing/2014/main" id="{94268575-7DD1-4AD9-AD9F-8A6E24FC9C9A}"/>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6" name="Footer Placeholder 5">
            <a:extLst>
              <a:ext uri="{FF2B5EF4-FFF2-40B4-BE49-F238E27FC236}">
                <a16:creationId xmlns="" xmlns:a16="http://schemas.microsoft.com/office/drawing/2014/main" id="{639F3C63-9A37-4397-B09C-FC62CECA8F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6B72FDF4-DA0F-4A94-9C0D-5C267895929F}"/>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4010950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C6F6DB-C895-4C76-9EDA-E7A4AE0732E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1D009A85-1E54-4916-B8C8-07D42DE059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F9FDBD81-B609-4CD6-959D-66DF56552F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 xmlns:a16="http://schemas.microsoft.com/office/drawing/2014/main" id="{0331F565-FE4D-45ED-90AF-F6B8C8AF29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6E3DFDE-94D3-47CA-B07C-17B25B60B4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 xmlns:a16="http://schemas.microsoft.com/office/drawing/2014/main" id="{A90B6BA9-D01D-41D8-B7E4-64DD2F4A7D6F}"/>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8" name="Footer Placeholder 7">
            <a:extLst>
              <a:ext uri="{FF2B5EF4-FFF2-40B4-BE49-F238E27FC236}">
                <a16:creationId xmlns="" xmlns:a16="http://schemas.microsoft.com/office/drawing/2014/main" id="{0C79E2E6-6DB1-4A92-BD3A-00516D3355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 xmlns:a16="http://schemas.microsoft.com/office/drawing/2014/main" id="{8D1EBD55-75A1-44D7-963F-287FC9C2B9A5}"/>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375631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8A3903-78C4-4E5D-87BA-4A314BB3EF0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 xmlns:a16="http://schemas.microsoft.com/office/drawing/2014/main" id="{7274E54E-7F5B-4CF3-A9C1-749C33A8A217}"/>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4" name="Footer Placeholder 3">
            <a:extLst>
              <a:ext uri="{FF2B5EF4-FFF2-40B4-BE49-F238E27FC236}">
                <a16:creationId xmlns="" xmlns:a16="http://schemas.microsoft.com/office/drawing/2014/main" id="{20B8D7B2-7F03-4BA4-AA29-66E8AA78737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 xmlns:a16="http://schemas.microsoft.com/office/drawing/2014/main" id="{AA10CC4B-DC4E-47A5-ACAF-C1D95E9DCF29}"/>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311901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AC3AEB2-5E7B-4396-A5E4-22B3C7EE4B92}"/>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3" name="Footer Placeholder 2">
            <a:extLst>
              <a:ext uri="{FF2B5EF4-FFF2-40B4-BE49-F238E27FC236}">
                <a16:creationId xmlns="" xmlns:a16="http://schemas.microsoft.com/office/drawing/2014/main" id="{B61AED48-D49B-42F8-A10D-859DBDFEC3C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 xmlns:a16="http://schemas.microsoft.com/office/drawing/2014/main" id="{54B93963-74AD-48CE-B377-2240E3B0436D}"/>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103827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E4B5E4-D5AC-454B-9CEE-F6D8D020D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 xmlns:a16="http://schemas.microsoft.com/office/drawing/2014/main" id="{E6932B02-5A3E-4332-BE2B-43D63FDEF1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 xmlns:a16="http://schemas.microsoft.com/office/drawing/2014/main" id="{8805F43E-E0F7-40C0-A9EA-0515CB0D55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BC6BE2D-B319-4BEA-95C9-B42E7B275B3F}"/>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6" name="Footer Placeholder 5">
            <a:extLst>
              <a:ext uri="{FF2B5EF4-FFF2-40B4-BE49-F238E27FC236}">
                <a16:creationId xmlns="" xmlns:a16="http://schemas.microsoft.com/office/drawing/2014/main" id="{35A73F13-8732-483E-A5A3-40209B63FE0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BAFD6409-833E-4F04-A440-FC15474E7434}"/>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2632265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13E698-4446-4B89-80ED-4B4E65E3D6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 xmlns:a16="http://schemas.microsoft.com/office/drawing/2014/main" id="{533DACB5-7802-4C25-8B6E-2C680E6144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 xmlns:a16="http://schemas.microsoft.com/office/drawing/2014/main" id="{F1CBEFFD-02E9-4A48-84E7-CF1863A6B8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BEAB52F2-6C51-4768-B325-A9806F32C092}"/>
              </a:ext>
            </a:extLst>
          </p:cNvPr>
          <p:cNvSpPr>
            <a:spLocks noGrp="1"/>
          </p:cNvSpPr>
          <p:nvPr>
            <p:ph type="dt" sz="half" idx="10"/>
          </p:nvPr>
        </p:nvSpPr>
        <p:spPr/>
        <p:txBody>
          <a:bodyPr/>
          <a:lstStyle/>
          <a:p>
            <a:fld id="{817A7F4F-39A4-4271-A239-82357CE0BEA8}" type="datetimeFigureOut">
              <a:rPr lang="en-GB" smtClean="0"/>
              <a:t>30/06/2020</a:t>
            </a:fld>
            <a:endParaRPr lang="en-GB"/>
          </a:p>
        </p:txBody>
      </p:sp>
      <p:sp>
        <p:nvSpPr>
          <p:cNvPr id="6" name="Footer Placeholder 5">
            <a:extLst>
              <a:ext uri="{FF2B5EF4-FFF2-40B4-BE49-F238E27FC236}">
                <a16:creationId xmlns="" xmlns:a16="http://schemas.microsoft.com/office/drawing/2014/main" id="{2520E6EB-DD7D-4849-9CB2-C68873EF84A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 xmlns:a16="http://schemas.microsoft.com/office/drawing/2014/main" id="{B678C8E4-2851-43B9-B262-897AC63683DD}"/>
              </a:ext>
            </a:extLst>
          </p:cNvPr>
          <p:cNvSpPr>
            <a:spLocks noGrp="1"/>
          </p:cNvSpPr>
          <p:nvPr>
            <p:ph type="sldNum" sz="quarter" idx="12"/>
          </p:nvPr>
        </p:nvSpPr>
        <p:spPr/>
        <p:txBody>
          <a:bodyPr/>
          <a:lstStyle/>
          <a:p>
            <a:fld id="{294362FF-7190-4AF0-81CD-23F8DDCEC368}" type="slidenum">
              <a:rPr lang="en-GB" smtClean="0"/>
              <a:t>‹#›</a:t>
            </a:fld>
            <a:endParaRPr lang="en-GB"/>
          </a:p>
        </p:txBody>
      </p:sp>
    </p:spTree>
    <p:extLst>
      <p:ext uri="{BB962C8B-B14F-4D97-AF65-F5344CB8AC3E}">
        <p14:creationId xmlns:p14="http://schemas.microsoft.com/office/powerpoint/2010/main" val="3245621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28F0CEB-999E-45F8-B525-B8E15B8A2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 xmlns:a16="http://schemas.microsoft.com/office/drawing/2014/main" id="{EA3CA32B-1B5A-4AFD-8615-D792D009A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 xmlns:a16="http://schemas.microsoft.com/office/drawing/2014/main" id="{0527A3DF-4CAE-4020-9A13-0C347135D1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A7F4F-39A4-4271-A239-82357CE0BEA8}" type="datetimeFigureOut">
              <a:rPr lang="en-GB" smtClean="0"/>
              <a:t>30/06/2020</a:t>
            </a:fld>
            <a:endParaRPr lang="en-GB"/>
          </a:p>
        </p:txBody>
      </p:sp>
      <p:sp>
        <p:nvSpPr>
          <p:cNvPr id="5" name="Footer Placeholder 4">
            <a:extLst>
              <a:ext uri="{FF2B5EF4-FFF2-40B4-BE49-F238E27FC236}">
                <a16:creationId xmlns="" xmlns:a16="http://schemas.microsoft.com/office/drawing/2014/main" id="{367868F8-5320-4AEF-8599-FBFA948F3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 xmlns:a16="http://schemas.microsoft.com/office/drawing/2014/main" id="{9C54FD50-2405-4855-B76A-43323E4C7E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362FF-7190-4AF0-81CD-23F8DDCEC368}" type="slidenum">
              <a:rPr lang="en-GB" smtClean="0"/>
              <a:t>‹#›</a:t>
            </a:fld>
            <a:endParaRPr lang="en-GB"/>
          </a:p>
        </p:txBody>
      </p:sp>
    </p:spTree>
    <p:extLst>
      <p:ext uri="{BB962C8B-B14F-4D97-AF65-F5344CB8AC3E}">
        <p14:creationId xmlns:p14="http://schemas.microsoft.com/office/powerpoint/2010/main" val="2654382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slideLayout" Target="../slideLayouts/slideLayout2.xml"/><Relationship Id="rId7" Type="http://schemas.openxmlformats.org/officeDocument/2006/relationships/image" Target="../media/image15.jpe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www.google.co.uk/url?sa=i&amp;rct=j&amp;q=&amp;esrc=s&amp;source=images&amp;cd=&amp;cad=rja&amp;uact=8&amp;ved=0ahUKEwjAi5DUypbZAhVKnRQKHXuTBbIQjRwIBw&amp;url=http://www.bbc.com/news/education-35242877&amp;psig=AOvVaw0vs051WlyKf_j0AnxS13PM&amp;ust=1518188396962340" TargetMode="External"/><Relationship Id="rId5" Type="http://schemas.openxmlformats.org/officeDocument/2006/relationships/image" Target="../media/image14.jpeg"/><Relationship Id="rId4" Type="http://schemas.openxmlformats.org/officeDocument/2006/relationships/hyperlink" Target="http://www.google.co.uk/url?sa=i&amp;rct=j&amp;q=&amp;esrc=s&amp;source=images&amp;cd=&amp;cad=rja&amp;uact=8&amp;ved=0ahUKEwi8o-2jyZbZAhUCShQKHWt-A6gQjRwIBw&amp;url=http://thepeakperformancecenter.com/educational-learning/learning/preferences/learning-styles/vak/&amp;psig=AOvVaw1S9ARQ_m4yXDCAY3yRjmer&amp;ust=1518188021199263" TargetMode="Externa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png"/><Relationship Id="rId5" Type="http://schemas.openxmlformats.org/officeDocument/2006/relationships/image" Target="../media/image17.jpeg"/><Relationship Id="rId4" Type="http://schemas.openxmlformats.org/officeDocument/2006/relationships/hyperlink" Target="http://www.google.co.uk/url?sa=i&amp;rct=j&amp;q=&amp;esrc=s&amp;source=images&amp;cd=&amp;cad=rja&amp;uact=8&amp;ved=0ahUKEwjOsqPY1ZbZAhUKbRQKHSlbAe0QjRwIBw&amp;url=http://www.everyeducaid.co.nz/rainbow-alphabet-arc.html&amp;psig=AOvVaw25wJeYFOkefHksf4I0cqBu&amp;ust=1518191327883852"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9.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www.google.co.uk/url?sa=i&amp;rct=j&amp;q=&amp;esrc=s&amp;source=images&amp;cd=&amp;cad=rja&amp;uact=8&amp;ved=2ahUKEwjttd6CmajZAhVGB8AKHbWBBPYQjRx6BAgAEAY&amp;url=https://www.yellow-door.net/products/feely-fabric-letters/&amp;psig=AOvVaw2m3BMk19BlBCkcjPUEwHN-&amp;ust=1518793527210758" TargetMode="External"/><Relationship Id="rId5" Type="http://schemas.openxmlformats.org/officeDocument/2006/relationships/image" Target="../media/image18.jpeg"/><Relationship Id="rId4" Type="http://schemas.openxmlformats.org/officeDocument/2006/relationships/hyperlink" Target="http://www.google.co.uk/url?sa=i&amp;rct=j&amp;q=&amp;esrc=s&amp;source=images&amp;cd=&amp;cad=rja&amp;uact=8&amp;ved=2ahUKEwi9kM7GmajZAhUGXhQKHV0ICEAQjRx6BAgAEAY&amp;url=http://www.earlyyearsresources.co.uk/literacy-c17/letters-c18/alphabet-washing-line-p5608&amp;psig=AOvVaw178RbR1Q2J8qHpekFpG4Gm&amp;ust=1518793644636935" TargetMode="Externa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hyperlink" Target="http://www.crossboweducation.com/"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www.smartkids.co.uk/" TargetMode="External"/><Relationship Id="rId5" Type="http://schemas.openxmlformats.org/officeDocument/2006/relationships/hyperlink" Target="http://www.twinkl.co.uk/" TargetMode="External"/><Relationship Id="rId4" Type="http://schemas.openxmlformats.org/officeDocument/2006/relationships/hyperlink" Target="http://www.sparklebox.co.uk/" TargetMode="Externa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11.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78C573C-1050-439B-9C98-8D3B5A74AFF6}"/>
              </a:ext>
            </a:extLst>
          </p:cNvPr>
          <p:cNvSpPr>
            <a:spLocks noGrp="1"/>
          </p:cNvSpPr>
          <p:nvPr>
            <p:ph type="ctrTitle"/>
          </p:nvPr>
        </p:nvSpPr>
        <p:spPr>
          <a:xfrm>
            <a:off x="7464612" y="457200"/>
            <a:ext cx="4087306" cy="2889114"/>
          </a:xfrm>
        </p:spPr>
        <p:txBody>
          <a:bodyPr anchor="b">
            <a:normAutofit fontScale="90000"/>
          </a:bodyPr>
          <a:lstStyle/>
          <a:p>
            <a:r>
              <a:rPr lang="en-GB" sz="5400" dirty="0"/>
              <a:t>A presentation to parents and carers:</a:t>
            </a:r>
          </a:p>
        </p:txBody>
      </p:sp>
      <p:sp>
        <p:nvSpPr>
          <p:cNvPr id="3" name="Subtitle 2">
            <a:extLst>
              <a:ext uri="{FF2B5EF4-FFF2-40B4-BE49-F238E27FC236}">
                <a16:creationId xmlns="" xmlns:a16="http://schemas.microsoft.com/office/drawing/2014/main" id="{B2854D07-339B-483E-9519-34D8A0EA3F7E}"/>
              </a:ext>
            </a:extLst>
          </p:cNvPr>
          <p:cNvSpPr>
            <a:spLocks noGrp="1"/>
          </p:cNvSpPr>
          <p:nvPr>
            <p:ph type="subTitle" idx="1"/>
          </p:nvPr>
        </p:nvSpPr>
        <p:spPr>
          <a:xfrm>
            <a:off x="6665843" y="4094923"/>
            <a:ext cx="5367131" cy="2305878"/>
          </a:xfrm>
        </p:spPr>
        <p:txBody>
          <a:bodyPr anchor="t">
            <a:normAutofit/>
          </a:bodyPr>
          <a:lstStyle/>
          <a:p>
            <a:r>
              <a:rPr lang="en-GB" sz="3200" dirty="0"/>
              <a:t>Supporting your child with alphabet skills</a:t>
            </a:r>
            <a:endParaRPr lang="en-GB" sz="2800" dirty="0"/>
          </a:p>
          <a:p>
            <a:endParaRPr lang="en-GB" sz="2800" dirty="0"/>
          </a:p>
          <a:p>
            <a:r>
              <a:rPr lang="en-GB" sz="2800" dirty="0"/>
              <a:t>Stockport Learning Support Service</a:t>
            </a:r>
          </a:p>
          <a:p>
            <a:pPr algn="l"/>
            <a:endParaRPr lang="en-GB" sz="2000" dirty="0"/>
          </a:p>
        </p:txBody>
      </p:sp>
      <p:sp>
        <p:nvSpPr>
          <p:cNvPr id="10" name="Freeform: Shape 9">
            <a:extLst>
              <a:ext uri="{FF2B5EF4-FFF2-40B4-BE49-F238E27FC236}">
                <a16:creationId xmlns="" xmlns:a16="http://schemas.microsoft.com/office/drawing/2014/main" id="{E49CC64F-7275-4E33-961B-0C5CDC43987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picture containing drawing, food&#10;&#10;Description automatically generated">
            <a:extLst>
              <a:ext uri="{FF2B5EF4-FFF2-40B4-BE49-F238E27FC236}">
                <a16:creationId xmlns="" xmlns:a16="http://schemas.microsoft.com/office/drawing/2014/main" id="{7ED9C560-72E6-4216-8CF8-6C201DF0BF69}"/>
              </a:ext>
            </a:extLst>
          </p:cNvPr>
          <p:cNvPicPr>
            <a:picLocks noChangeAspect="1"/>
          </p:cNvPicPr>
          <p:nvPr/>
        </p:nvPicPr>
        <p:blipFill rotWithShape="1">
          <a:blip r:embed="rId4">
            <a:extLst>
              <a:ext uri="{28A0092B-C50C-407E-A947-70E740481C1C}">
                <a14:useLocalDpi xmlns:a14="http://schemas.microsoft.com/office/drawing/2010/main" val="0"/>
              </a:ext>
            </a:extLst>
          </a:blip>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7" name="Audio 6">
            <a:hlinkClick r:id="" action="ppaction://media"/>
            <a:extLst>
              <a:ext uri="{FF2B5EF4-FFF2-40B4-BE49-F238E27FC236}">
                <a16:creationId xmlns="" xmlns:a16="http://schemas.microsoft.com/office/drawing/2014/main" id="{5BF5A8B8-F71F-422A-AA5C-053B2EF142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0102242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7660"/>
    </mc:Choice>
    <mc:Fallback xmlns="">
      <p:transition spd="slow" advTm="2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0000"/>
                </a:solidFill>
              </a:rPr>
              <a:t>How to create your alphabet arc</a:t>
            </a:r>
          </a:p>
        </p:txBody>
      </p:sp>
      <p:sp>
        <p:nvSpPr>
          <p:cNvPr id="3" name="Content Placeholder 2"/>
          <p:cNvSpPr>
            <a:spLocks noGrp="1"/>
          </p:cNvSpPr>
          <p:nvPr>
            <p:ph idx="1"/>
          </p:nvPr>
        </p:nvSpPr>
        <p:spPr/>
        <p:txBody>
          <a:bodyPr>
            <a:normAutofit/>
          </a:bodyPr>
          <a:lstStyle/>
          <a:p>
            <a:pPr lvl="0"/>
            <a:r>
              <a:rPr lang="en-GB" dirty="0"/>
              <a:t>Locate letters </a:t>
            </a:r>
            <a:r>
              <a:rPr lang="en-GB" b="1" dirty="0"/>
              <a:t>A, M, N and Z</a:t>
            </a:r>
            <a:r>
              <a:rPr lang="en-GB" dirty="0"/>
              <a:t> (or lower case equivalents) and place them on the alphabet mat, floor or table.  This sequence ensures the pupil recognises the beginning, middle and end of the alphabet.</a:t>
            </a:r>
          </a:p>
          <a:p>
            <a:pPr lvl="0"/>
            <a:endParaRPr lang="en-GB" dirty="0"/>
          </a:p>
          <a:p>
            <a:pPr lvl="0"/>
            <a:endParaRPr lang="en-GB" dirty="0"/>
          </a:p>
          <a:p>
            <a:pPr lvl="0"/>
            <a:endParaRPr lang="en-GB" dirty="0"/>
          </a:p>
          <a:p>
            <a:pPr lvl="0"/>
            <a:endParaRPr lang="en-GB" dirty="0"/>
          </a:p>
          <a:p>
            <a:pPr lvl="0"/>
            <a:r>
              <a:rPr lang="en-GB" dirty="0"/>
              <a:t>Build up the letters in alphabetical order in the shape of a rainbow saying the correct letter name.</a:t>
            </a:r>
          </a:p>
          <a:p>
            <a:endParaRPr lang="en-GB" dirty="0"/>
          </a:p>
        </p:txBody>
      </p:sp>
      <p:pic>
        <p:nvPicPr>
          <p:cNvPr id="4" name="Picture 3" descr="C:\Users\StockportLSS\Documents\Alphabet skills\Alphabet skills\Lower case alphabet printe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1437" y="3037661"/>
            <a:ext cx="4857750" cy="2143125"/>
          </a:xfrm>
          <a:prstGeom prst="rect">
            <a:avLst/>
          </a:prstGeom>
          <a:noFill/>
          <a:ln>
            <a:noFill/>
          </a:ln>
        </p:spPr>
      </p:pic>
      <p:pic>
        <p:nvPicPr>
          <p:cNvPr id="5" name="Audio 4">
            <a:hlinkClick r:id="" action="ppaction://media"/>
            <a:extLst>
              <a:ext uri="{FF2B5EF4-FFF2-40B4-BE49-F238E27FC236}">
                <a16:creationId xmlns="" xmlns:a16="http://schemas.microsoft.com/office/drawing/2014/main" id="{EC7EC214-8C6F-4FFE-ABF0-678660A3F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37019918"/>
      </p:ext>
    </p:extLst>
  </p:cSld>
  <p:clrMapOvr>
    <a:masterClrMapping/>
  </p:clrMapOvr>
  <mc:AlternateContent xmlns:mc="http://schemas.openxmlformats.org/markup-compatibility/2006" xmlns:p14="http://schemas.microsoft.com/office/powerpoint/2010/main">
    <mc:Choice Requires="p14">
      <p:transition spd="slow" p14:dur="2000" advTm="1192"/>
    </mc:Choice>
    <mc:Fallback xmlns="">
      <p:transition spd="slow" advTm="1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301644"/>
            <a:ext cx="10515600" cy="1325563"/>
          </a:xfrm>
        </p:spPr>
        <p:txBody>
          <a:bodyPr/>
          <a:lstStyle/>
          <a:p>
            <a:r>
              <a:rPr lang="en-GB" dirty="0">
                <a:solidFill>
                  <a:srgbClr val="FF0000"/>
                </a:solidFill>
              </a:rPr>
              <a:t>How to create your alphabet arc…</a:t>
            </a:r>
          </a:p>
        </p:txBody>
      </p:sp>
      <p:sp>
        <p:nvSpPr>
          <p:cNvPr id="3" name="Content Placeholder 2"/>
          <p:cNvSpPr>
            <a:spLocks noGrp="1"/>
          </p:cNvSpPr>
          <p:nvPr>
            <p:ph idx="1"/>
          </p:nvPr>
        </p:nvSpPr>
        <p:spPr/>
        <p:txBody>
          <a:bodyPr/>
          <a:lstStyle/>
          <a:p>
            <a:r>
              <a:rPr lang="en-GB" dirty="0"/>
              <a:t>You can use an alphabet template to support, check and self-correct.</a:t>
            </a:r>
          </a:p>
          <a:p>
            <a:endParaRPr lang="en-GB" dirty="0"/>
          </a:p>
          <a:p>
            <a:endParaRPr lang="en-GB" dirty="0"/>
          </a:p>
          <a:p>
            <a:endParaRPr lang="en-GB" dirty="0"/>
          </a:p>
        </p:txBody>
      </p:sp>
      <p:pic>
        <p:nvPicPr>
          <p:cNvPr id="5" name="Picture 4" descr="A picture containing device&#10;&#10;Description automatically generated">
            <a:extLst>
              <a:ext uri="{FF2B5EF4-FFF2-40B4-BE49-F238E27FC236}">
                <a16:creationId xmlns="" xmlns:a16="http://schemas.microsoft.com/office/drawing/2014/main" id="{E04D483E-B975-443A-9E9A-93B078317B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3717" y="2279561"/>
            <a:ext cx="5323307" cy="4456090"/>
          </a:xfrm>
          <a:prstGeom prst="rect">
            <a:avLst/>
          </a:prstGeom>
        </p:spPr>
      </p:pic>
      <p:pic>
        <p:nvPicPr>
          <p:cNvPr id="7" name="Audio 6">
            <a:hlinkClick r:id="" action="ppaction://media"/>
            <a:extLst>
              <a:ext uri="{FF2B5EF4-FFF2-40B4-BE49-F238E27FC236}">
                <a16:creationId xmlns="" xmlns:a16="http://schemas.microsoft.com/office/drawing/2014/main" id="{B6A58C43-4D33-4EC0-98B8-954B528BE3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40343559"/>
      </p:ext>
    </p:extLst>
  </p:cSld>
  <p:clrMapOvr>
    <a:masterClrMapping/>
  </p:clrMapOvr>
  <mc:AlternateContent xmlns:mc="http://schemas.openxmlformats.org/markup-compatibility/2006" xmlns:p14="http://schemas.microsoft.com/office/powerpoint/2010/main">
    <mc:Choice Requires="p14">
      <p:transition spd="slow" p14:dur="2000" advTm="5783"/>
    </mc:Choice>
    <mc:Fallback xmlns="">
      <p:transition spd="slow" advTm="5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solidFill>
                  <a:srgbClr val="FF0000"/>
                </a:solidFill>
              </a:rPr>
              <a:t>What to do next?</a:t>
            </a:r>
            <a:endParaRPr lang="en-GB" dirty="0">
              <a:solidFill>
                <a:srgbClr val="FF0000"/>
              </a:solidFill>
            </a:endParaRPr>
          </a:p>
        </p:txBody>
      </p:sp>
      <p:sp>
        <p:nvSpPr>
          <p:cNvPr id="3" name="Content Placeholder 2"/>
          <p:cNvSpPr>
            <a:spLocks noGrp="1"/>
          </p:cNvSpPr>
          <p:nvPr>
            <p:ph idx="1"/>
          </p:nvPr>
        </p:nvSpPr>
        <p:spPr/>
        <p:txBody>
          <a:bodyPr>
            <a:normAutofit fontScale="62500" lnSpcReduction="20000"/>
          </a:bodyPr>
          <a:lstStyle/>
          <a:p>
            <a:pPr marL="0" indent="0">
              <a:buNone/>
            </a:pPr>
            <a:endParaRPr lang="en-GB" dirty="0"/>
          </a:p>
          <a:p>
            <a:r>
              <a:rPr lang="en-GB" sz="3800" dirty="0"/>
              <a:t>When all the letters are in the correct order your child can touch each letter as well as naming all the letter names in a sequence forwards from A – Z.  </a:t>
            </a:r>
          </a:p>
          <a:p>
            <a:pPr marL="0" indent="0">
              <a:buNone/>
            </a:pPr>
            <a:endParaRPr lang="en-GB" sz="3800" dirty="0"/>
          </a:p>
          <a:p>
            <a:r>
              <a:rPr lang="en-GB" sz="3800" dirty="0"/>
              <a:t>Depending on the alphabet knowledge of your child, they can then repeat the activity backwards from Z – A using the letter names.</a:t>
            </a:r>
          </a:p>
          <a:p>
            <a:endParaRPr lang="en-GB" sz="3800" dirty="0"/>
          </a:p>
          <a:p>
            <a:r>
              <a:rPr lang="en-GB" sz="3800" dirty="0"/>
              <a:t>Take note of how your child remembered how they identified certain letters, confused letters </a:t>
            </a:r>
            <a:r>
              <a:rPr lang="en-GB" sz="3800" dirty="0" err="1"/>
              <a:t>eg</a:t>
            </a:r>
            <a:r>
              <a:rPr lang="en-GB" sz="3800" dirty="0"/>
              <a:t>. b/d or didn’t know letters.</a:t>
            </a:r>
          </a:p>
          <a:p>
            <a:endParaRPr lang="en-GB" sz="3800" dirty="0"/>
          </a:p>
          <a:p>
            <a:r>
              <a:rPr lang="en-GB" sz="3800" dirty="0"/>
              <a:t>Your child can then build up knowledge and properties of the alphabet, </a:t>
            </a:r>
            <a:r>
              <a:rPr lang="en-GB" sz="3800" dirty="0" err="1"/>
              <a:t>eg</a:t>
            </a:r>
            <a:r>
              <a:rPr lang="en-GB" sz="3800" dirty="0"/>
              <a:t>. number of letters, consonants, vowels and alternative sounds such as short vowels (</a:t>
            </a:r>
            <a:r>
              <a:rPr lang="en-GB" sz="3800" b="1" i="1" dirty="0"/>
              <a:t>a</a:t>
            </a:r>
            <a:r>
              <a:rPr lang="en-GB" sz="3800" dirty="0"/>
              <a:t> in t</a:t>
            </a:r>
            <a:r>
              <a:rPr lang="en-GB" sz="3800" b="1" i="1" dirty="0"/>
              <a:t>a</a:t>
            </a:r>
            <a:r>
              <a:rPr lang="en-GB" sz="3800" dirty="0"/>
              <a:t>p) and long vowels  (</a:t>
            </a:r>
            <a:r>
              <a:rPr lang="en-GB" sz="3800" b="1" i="1" dirty="0"/>
              <a:t>a</a:t>
            </a:r>
            <a:r>
              <a:rPr lang="en-GB" sz="3800" dirty="0"/>
              <a:t> in t</a:t>
            </a:r>
            <a:r>
              <a:rPr lang="en-GB" sz="3800" b="1" i="1" dirty="0"/>
              <a:t>a</a:t>
            </a:r>
            <a:r>
              <a:rPr lang="en-GB" sz="3800" dirty="0"/>
              <a:t>pe.) </a:t>
            </a:r>
          </a:p>
          <a:p>
            <a:endParaRPr lang="en-GB" dirty="0"/>
          </a:p>
        </p:txBody>
      </p:sp>
      <p:pic>
        <p:nvPicPr>
          <p:cNvPr id="5" name="Audio 4">
            <a:hlinkClick r:id="" action="ppaction://media"/>
            <a:extLst>
              <a:ext uri="{FF2B5EF4-FFF2-40B4-BE49-F238E27FC236}">
                <a16:creationId xmlns="" xmlns:a16="http://schemas.microsoft.com/office/drawing/2014/main" id="{9F383996-26F6-4A82-8532-31B4E110E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96866079"/>
      </p:ext>
    </p:extLst>
  </p:cSld>
  <p:clrMapOvr>
    <a:masterClrMapping/>
  </p:clrMapOvr>
  <mc:AlternateContent xmlns:mc="http://schemas.openxmlformats.org/markup-compatibility/2006" xmlns:p14="http://schemas.microsoft.com/office/powerpoint/2010/main">
    <mc:Choice Requires="p14">
      <p:transition spd="slow" p14:dur="2000" advTm="43997"/>
    </mc:Choice>
    <mc:Fallback xmlns="">
      <p:transition spd="slow" advTm="4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0000"/>
                </a:solidFill>
              </a:rPr>
              <a:t>Helping your child to use a multi-sensory approach when learning the alphabet.</a:t>
            </a:r>
          </a:p>
        </p:txBody>
      </p:sp>
      <p:sp>
        <p:nvSpPr>
          <p:cNvPr id="3" name="Content Placeholder 2"/>
          <p:cNvSpPr>
            <a:spLocks noGrp="1"/>
          </p:cNvSpPr>
          <p:nvPr>
            <p:ph idx="1"/>
          </p:nvPr>
        </p:nvSpPr>
        <p:spPr>
          <a:xfrm>
            <a:off x="838200" y="1984917"/>
            <a:ext cx="10515600" cy="4192046"/>
          </a:xfrm>
        </p:spPr>
        <p:txBody>
          <a:bodyPr/>
          <a:lstStyle/>
          <a:p>
            <a:r>
              <a:rPr lang="en-GB" dirty="0"/>
              <a:t>Using a </a:t>
            </a:r>
            <a:r>
              <a:rPr lang="en-GB" b="1" dirty="0"/>
              <a:t>multisensory teaching</a:t>
            </a:r>
            <a:r>
              <a:rPr lang="en-GB" dirty="0"/>
              <a:t> technique means learning through using more than one sense at a time. Using a VAK approach (visual, auditory and kinaesthetic) is very effective.  This caters for all learning styles.  An example could be touching each letter, looking at it and saying the letter name at the same time.</a:t>
            </a:r>
          </a:p>
          <a:p>
            <a:endParaRPr lang="en-GB" dirty="0"/>
          </a:p>
          <a:p>
            <a:endParaRPr lang="en-GB" dirty="0"/>
          </a:p>
          <a:p>
            <a:endParaRPr lang="en-GB" dirty="0"/>
          </a:p>
          <a:p>
            <a:endParaRPr lang="en-GB" dirty="0"/>
          </a:p>
          <a:p>
            <a:endParaRPr lang="en-GB" dirty="0"/>
          </a:p>
        </p:txBody>
      </p:sp>
      <p:pic>
        <p:nvPicPr>
          <p:cNvPr id="9" name="Picture 8" descr="Image result for vak images">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348368" y="4204481"/>
            <a:ext cx="2514600" cy="1459865"/>
          </a:xfrm>
          <a:prstGeom prst="rect">
            <a:avLst/>
          </a:prstGeom>
          <a:noFill/>
          <a:ln>
            <a:noFill/>
          </a:ln>
        </p:spPr>
      </p:pic>
      <p:pic>
        <p:nvPicPr>
          <p:cNvPr id="10" name="Picture 9" descr="Related image">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65052" y="4273696"/>
            <a:ext cx="2461895" cy="1390650"/>
          </a:xfrm>
          <a:prstGeom prst="rect">
            <a:avLst/>
          </a:prstGeom>
          <a:noFill/>
          <a:ln>
            <a:noFill/>
          </a:ln>
        </p:spPr>
      </p:pic>
      <p:pic>
        <p:nvPicPr>
          <p:cNvPr id="11" name="Picture 10" descr="C:\Users\StockportLSS\AppData\Local\Microsoft\Windows\Temporary Internet Files\Content.IE5\23TJGMYE\IMG_20200428_08545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2625" y="4204482"/>
            <a:ext cx="2386360" cy="1459864"/>
          </a:xfrm>
          <a:prstGeom prst="rect">
            <a:avLst/>
          </a:prstGeom>
          <a:noFill/>
          <a:ln>
            <a:noFill/>
          </a:ln>
        </p:spPr>
      </p:pic>
      <p:pic>
        <p:nvPicPr>
          <p:cNvPr id="4" name="Audio 3">
            <a:hlinkClick r:id="" action="ppaction://media"/>
            <a:extLst>
              <a:ext uri="{FF2B5EF4-FFF2-40B4-BE49-F238E27FC236}">
                <a16:creationId xmlns="" xmlns:a16="http://schemas.microsoft.com/office/drawing/2014/main" id="{7E9D5A3D-0DAF-4C9E-9B8A-289F168B07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96949325"/>
      </p:ext>
    </p:extLst>
  </p:cSld>
  <p:clrMapOvr>
    <a:masterClrMapping/>
  </p:clrMapOvr>
  <mc:AlternateContent xmlns:mc="http://schemas.openxmlformats.org/markup-compatibility/2006" xmlns:p14="http://schemas.microsoft.com/office/powerpoint/2010/main">
    <mc:Choice Requires="p14">
      <p:transition spd="slow" p14:dur="2000" advTm="27794"/>
    </mc:Choice>
    <mc:Fallback xmlns="">
      <p:transition spd="slow" advTm="27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86352F-86F5-47C5-A6E0-CF12F10FCC70}"/>
              </a:ext>
            </a:extLst>
          </p:cNvPr>
          <p:cNvSpPr>
            <a:spLocks noGrp="1"/>
          </p:cNvSpPr>
          <p:nvPr>
            <p:ph type="title"/>
          </p:nvPr>
        </p:nvSpPr>
        <p:spPr/>
        <p:txBody>
          <a:bodyPr/>
          <a:lstStyle/>
          <a:p>
            <a:pPr algn="ctr"/>
            <a:r>
              <a:rPr lang="en-GB" b="1" dirty="0">
                <a:solidFill>
                  <a:srgbClr val="FF0000"/>
                </a:solidFill>
              </a:rPr>
              <a:t>Alphabet activities</a:t>
            </a:r>
          </a:p>
        </p:txBody>
      </p:sp>
      <p:sp>
        <p:nvSpPr>
          <p:cNvPr id="3" name="Content Placeholder 2">
            <a:extLst>
              <a:ext uri="{FF2B5EF4-FFF2-40B4-BE49-F238E27FC236}">
                <a16:creationId xmlns="" xmlns:a16="http://schemas.microsoft.com/office/drawing/2014/main" id="{603755E6-8C74-4A8C-B351-003761B629C4}"/>
              </a:ext>
            </a:extLst>
          </p:cNvPr>
          <p:cNvSpPr>
            <a:spLocks noGrp="1"/>
          </p:cNvSpPr>
          <p:nvPr>
            <p:ph idx="1"/>
          </p:nvPr>
        </p:nvSpPr>
        <p:spPr/>
        <p:txBody>
          <a:bodyPr/>
          <a:lstStyle/>
          <a:p>
            <a:r>
              <a:rPr lang="en-GB" dirty="0"/>
              <a:t>Alphabet sort:</a:t>
            </a:r>
          </a:p>
          <a:p>
            <a:pPr marL="457200" lvl="1" indent="0">
              <a:buNone/>
            </a:pPr>
            <a:endParaRPr lang="en-GB" dirty="0"/>
          </a:p>
          <a:p>
            <a:pPr marL="457200" lvl="1" indent="0">
              <a:buNone/>
            </a:pPr>
            <a:r>
              <a:rPr lang="en-GB" dirty="0"/>
              <a:t>Shuffle a set of alphabet letters (either wooden or printed cards) and ask your child to put them in order as quickly as possible.  Use alphabet template to support.</a:t>
            </a:r>
          </a:p>
          <a:p>
            <a:pPr marL="457200" lvl="1" indent="0">
              <a:buNone/>
            </a:pPr>
            <a:endParaRPr lang="en-GB" dirty="0"/>
          </a:p>
          <a:p>
            <a:pPr marL="457200" lvl="1" indent="0">
              <a:buNone/>
            </a:pPr>
            <a:endParaRPr lang="en-GB" dirty="0"/>
          </a:p>
          <a:p>
            <a:pPr marL="457200" lvl="1" indent="0">
              <a:buNone/>
            </a:pPr>
            <a:endParaRPr lang="en-GB" dirty="0"/>
          </a:p>
          <a:p>
            <a:pPr marL="457200" lvl="1" indent="0">
              <a:buNone/>
            </a:pPr>
            <a:endParaRPr lang="en-GB" dirty="0"/>
          </a:p>
          <a:p>
            <a:endParaRPr lang="en-GB" dirty="0"/>
          </a:p>
        </p:txBody>
      </p:sp>
      <p:pic>
        <p:nvPicPr>
          <p:cNvPr id="5" name="Picture 4" descr="C:\Users\StockportLSS\Documents\Alphabet skills\Alphabet skills\Lower case alphabet printed.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8238" y="3888405"/>
            <a:ext cx="4857750" cy="2143125"/>
          </a:xfrm>
          <a:prstGeom prst="rect">
            <a:avLst/>
          </a:prstGeom>
          <a:noFill/>
          <a:ln>
            <a:noFill/>
          </a:ln>
        </p:spPr>
      </p:pic>
      <p:pic>
        <p:nvPicPr>
          <p:cNvPr id="4" name="Audio 3">
            <a:hlinkClick r:id="" action="ppaction://media"/>
            <a:extLst>
              <a:ext uri="{FF2B5EF4-FFF2-40B4-BE49-F238E27FC236}">
                <a16:creationId xmlns="" xmlns:a16="http://schemas.microsoft.com/office/drawing/2014/main" id="{43FCE848-8279-47F5-B1B1-B826E3641B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32257077"/>
      </p:ext>
    </p:extLst>
  </p:cSld>
  <p:clrMapOvr>
    <a:masterClrMapping/>
  </p:clrMapOvr>
  <mc:AlternateContent xmlns:mc="http://schemas.openxmlformats.org/markup-compatibility/2006" xmlns:p14="http://schemas.microsoft.com/office/powerpoint/2010/main">
    <mc:Choice Requires="p14">
      <p:transition spd="slow" p14:dur="2000" advTm="20220"/>
    </mc:Choice>
    <mc:Fallback xmlns="">
      <p:transition spd="slow" advTm="20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FE1E663-C66A-4741-82EA-30C903961369}"/>
              </a:ext>
            </a:extLst>
          </p:cNvPr>
          <p:cNvSpPr>
            <a:spLocks noGrp="1"/>
          </p:cNvSpPr>
          <p:nvPr>
            <p:ph type="title"/>
          </p:nvPr>
        </p:nvSpPr>
        <p:spPr/>
        <p:txBody>
          <a:bodyPr/>
          <a:lstStyle/>
          <a:p>
            <a:pPr algn="ctr"/>
            <a:r>
              <a:rPr lang="en-GB" b="1" dirty="0">
                <a:solidFill>
                  <a:srgbClr val="FF0000"/>
                </a:solidFill>
              </a:rPr>
              <a:t>More alphabet activities</a:t>
            </a:r>
          </a:p>
        </p:txBody>
      </p:sp>
      <p:sp>
        <p:nvSpPr>
          <p:cNvPr id="3" name="Content Placeholder 2">
            <a:extLst>
              <a:ext uri="{FF2B5EF4-FFF2-40B4-BE49-F238E27FC236}">
                <a16:creationId xmlns="" xmlns:a16="http://schemas.microsoft.com/office/drawing/2014/main" id="{54E8371A-C293-40E8-A8CA-19369F2574BB}"/>
              </a:ext>
            </a:extLst>
          </p:cNvPr>
          <p:cNvSpPr>
            <a:spLocks noGrp="1"/>
          </p:cNvSpPr>
          <p:nvPr>
            <p:ph idx="1"/>
          </p:nvPr>
        </p:nvSpPr>
        <p:spPr/>
        <p:txBody>
          <a:bodyPr/>
          <a:lstStyle/>
          <a:p>
            <a:pPr marL="0" indent="0">
              <a:buNone/>
            </a:pPr>
            <a:r>
              <a:rPr lang="en-GB" dirty="0"/>
              <a:t>Letter thief!</a:t>
            </a:r>
          </a:p>
          <a:p>
            <a:pPr marL="0" indent="0">
              <a:buNone/>
            </a:pPr>
            <a:endParaRPr lang="en-GB" sz="800" dirty="0"/>
          </a:p>
          <a:p>
            <a:pPr marL="0" indent="0">
              <a:buNone/>
            </a:pPr>
            <a:r>
              <a:rPr lang="en-GB" dirty="0"/>
              <a:t>Lay out a set of alphabet letters or cards in alphabetical order.  While your child closes his or her eyes, take one letter away.  Ask your child to open his/her eyes and identify the missing letter (a question mark ? card can be used to replace the missing letter).  This game can be extended by removing more than one letter.  Use alphabet template to support.</a:t>
            </a:r>
          </a:p>
          <a:p>
            <a:pPr marL="0" indent="0">
              <a:buNone/>
            </a:pPr>
            <a:endParaRPr lang="en-GB" dirty="0"/>
          </a:p>
          <a:p>
            <a:pPr marL="0" indent="0">
              <a:buNone/>
            </a:pPr>
            <a:endParaRPr lang="en-GB" dirty="0"/>
          </a:p>
          <a:p>
            <a:endParaRPr lang="en-GB" dirty="0"/>
          </a:p>
          <a:p>
            <a:endParaRPr lang="en-GB" dirty="0"/>
          </a:p>
        </p:txBody>
      </p:sp>
      <p:pic>
        <p:nvPicPr>
          <p:cNvPr id="11" name="Picture 10" descr="Image result for alphabet arc - image">
            <a:hlinkClick r:id="rId4" tgtFrame="&quot;_blank&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4090639" y="4546242"/>
            <a:ext cx="3782122" cy="1630721"/>
          </a:xfrm>
          <a:prstGeom prst="rect">
            <a:avLst/>
          </a:prstGeom>
          <a:noFill/>
          <a:ln>
            <a:noFill/>
          </a:ln>
        </p:spPr>
      </p:pic>
      <p:pic>
        <p:nvPicPr>
          <p:cNvPr id="4" name="Audio 3">
            <a:hlinkClick r:id="" action="ppaction://media"/>
            <a:extLst>
              <a:ext uri="{FF2B5EF4-FFF2-40B4-BE49-F238E27FC236}">
                <a16:creationId xmlns="" xmlns:a16="http://schemas.microsoft.com/office/drawing/2014/main" id="{5EF53D83-9F2A-4F28-A3E5-3A4969FE6B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878061090"/>
      </p:ext>
    </p:extLst>
  </p:cSld>
  <p:clrMapOvr>
    <a:masterClrMapping/>
  </p:clrMapOvr>
  <mc:AlternateContent xmlns:mc="http://schemas.openxmlformats.org/markup-compatibility/2006" xmlns:p14="http://schemas.microsoft.com/office/powerpoint/2010/main">
    <mc:Choice Requires="p14">
      <p:transition spd="slow" p14:dur="2000" advTm="30066"/>
    </mc:Choice>
    <mc:Fallback xmlns="">
      <p:transition spd="slow" advTm="30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0000"/>
                </a:solidFill>
              </a:rPr>
              <a:t>Alphabet games…</a:t>
            </a:r>
          </a:p>
        </p:txBody>
      </p:sp>
      <p:sp>
        <p:nvSpPr>
          <p:cNvPr id="3" name="Content Placeholder 2"/>
          <p:cNvSpPr>
            <a:spLocks noGrp="1"/>
          </p:cNvSpPr>
          <p:nvPr>
            <p:ph idx="1"/>
          </p:nvPr>
        </p:nvSpPr>
        <p:spPr/>
        <p:txBody>
          <a:bodyPr>
            <a:normAutofit fontScale="92500"/>
          </a:bodyPr>
          <a:lstStyle/>
          <a:p>
            <a:r>
              <a:rPr lang="en-GB" b="1" dirty="0"/>
              <a:t>Match Up</a:t>
            </a:r>
            <a:r>
              <a:rPr lang="en-GB" dirty="0"/>
              <a:t>: </a:t>
            </a:r>
          </a:p>
          <a:p>
            <a:r>
              <a:rPr lang="en-GB" dirty="0"/>
              <a:t>Hang a washing line with alphabet cards pegged to the line in order.  Ask your child to name and match lower case letter to upper case letter. </a:t>
            </a:r>
          </a:p>
          <a:p>
            <a:endParaRPr lang="en-GB" dirty="0"/>
          </a:p>
          <a:p>
            <a:endParaRPr lang="en-GB" dirty="0"/>
          </a:p>
          <a:p>
            <a:endParaRPr lang="en-GB" dirty="0"/>
          </a:p>
          <a:p>
            <a:r>
              <a:rPr lang="en-GB" b="1" dirty="0"/>
              <a:t>Feely Bag: </a:t>
            </a:r>
            <a:r>
              <a:rPr lang="en-GB" dirty="0"/>
              <a:t/>
            </a:r>
            <a:br>
              <a:rPr lang="en-GB" dirty="0"/>
            </a:br>
            <a:r>
              <a:rPr lang="en-GB" b="1" dirty="0"/>
              <a:t/>
            </a:r>
            <a:br>
              <a:rPr lang="en-GB" b="1" dirty="0"/>
            </a:br>
            <a:r>
              <a:rPr lang="en-GB" dirty="0"/>
              <a:t>Place a selection of letters in a feely bag and ask your child to feel the letter shapes and then identify the letters by name. </a:t>
            </a:r>
          </a:p>
          <a:p>
            <a:pPr marL="0" indent="0">
              <a:buNone/>
            </a:pPr>
            <a:endParaRPr lang="en-GB" dirty="0"/>
          </a:p>
          <a:p>
            <a:endParaRPr lang="en-GB" dirty="0"/>
          </a:p>
        </p:txBody>
      </p:sp>
      <p:pic>
        <p:nvPicPr>
          <p:cNvPr id="4" name="Picture 3" descr="Image result for alphabet washing line">
            <a:hlinkClick r:id="rId4"/>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9075" y="3167539"/>
            <a:ext cx="2375535" cy="1214890"/>
          </a:xfrm>
          <a:prstGeom prst="rect">
            <a:avLst/>
          </a:prstGeom>
          <a:noFill/>
          <a:ln>
            <a:noFill/>
          </a:ln>
        </p:spPr>
      </p:pic>
      <p:pic>
        <p:nvPicPr>
          <p:cNvPr id="5" name="Picture 4" descr="Image result for feely bag with alphabet letters images">
            <a:hlinkClick r:id="rId6"/>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72843" y="2999966"/>
            <a:ext cx="1924050" cy="1550035"/>
          </a:xfrm>
          <a:prstGeom prst="rect">
            <a:avLst/>
          </a:prstGeom>
          <a:noFill/>
          <a:ln>
            <a:noFill/>
          </a:ln>
        </p:spPr>
      </p:pic>
      <p:pic>
        <p:nvPicPr>
          <p:cNvPr id="6" name="Audio 5">
            <a:hlinkClick r:id="" action="ppaction://media"/>
            <a:extLst>
              <a:ext uri="{FF2B5EF4-FFF2-40B4-BE49-F238E27FC236}">
                <a16:creationId xmlns="" xmlns:a16="http://schemas.microsoft.com/office/drawing/2014/main" id="{0F742BBB-8A38-4B2A-B329-F23C37AFB2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76838672"/>
      </p:ext>
    </p:extLst>
  </p:cSld>
  <p:clrMapOvr>
    <a:masterClrMapping/>
  </p:clrMapOvr>
  <mc:AlternateContent xmlns:mc="http://schemas.openxmlformats.org/markup-compatibility/2006" xmlns:p14="http://schemas.microsoft.com/office/powerpoint/2010/main">
    <mc:Choice Requires="p14">
      <p:transition spd="slow" p14:dur="2000" advTm="22429"/>
    </mc:Choice>
    <mc:Fallback xmlns="">
      <p:transition spd="slow" advTm="2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More activities and ideas…</a:t>
            </a:r>
          </a:p>
        </p:txBody>
      </p:sp>
      <p:sp>
        <p:nvSpPr>
          <p:cNvPr id="3" name="Content Placeholder 2"/>
          <p:cNvSpPr>
            <a:spLocks noGrp="1"/>
          </p:cNvSpPr>
          <p:nvPr>
            <p:ph idx="1"/>
          </p:nvPr>
        </p:nvSpPr>
        <p:spPr/>
        <p:txBody>
          <a:bodyPr>
            <a:normAutofit lnSpcReduction="10000"/>
          </a:bodyPr>
          <a:lstStyle/>
          <a:p>
            <a:pPr lvl="0"/>
            <a:r>
              <a:rPr lang="en-GB" dirty="0"/>
              <a:t>You or your child closes their eyes and points to certain letters</a:t>
            </a:r>
          </a:p>
          <a:p>
            <a:pPr lvl="0"/>
            <a:r>
              <a:rPr lang="en-GB" dirty="0"/>
              <a:t>Take out a letter and guess which letter has been taken out</a:t>
            </a:r>
          </a:p>
          <a:p>
            <a:r>
              <a:rPr lang="en-GB" dirty="0"/>
              <a:t>Clap every third letter name</a:t>
            </a:r>
          </a:p>
          <a:p>
            <a:r>
              <a:rPr lang="en-GB" dirty="0"/>
              <a:t>Make common exception words and tricky words</a:t>
            </a:r>
          </a:p>
          <a:p>
            <a:pPr lvl="0"/>
            <a:r>
              <a:rPr lang="en-GB" dirty="0"/>
              <a:t>Make digraphs (sound represented by two letters such as </a:t>
            </a:r>
            <a:r>
              <a:rPr lang="en-GB" b="1" i="1" dirty="0" err="1"/>
              <a:t>oa</a:t>
            </a:r>
            <a:r>
              <a:rPr lang="en-GB" b="1" i="1" dirty="0"/>
              <a:t> </a:t>
            </a:r>
            <a:r>
              <a:rPr lang="en-GB" dirty="0"/>
              <a:t>in</a:t>
            </a:r>
            <a:r>
              <a:rPr lang="en-GB" b="1" i="1" dirty="0"/>
              <a:t> boat)</a:t>
            </a:r>
          </a:p>
          <a:p>
            <a:pPr lvl="0"/>
            <a:r>
              <a:rPr lang="en-GB" dirty="0"/>
              <a:t>Look at letter patterns </a:t>
            </a:r>
          </a:p>
          <a:p>
            <a:pPr lvl="0"/>
            <a:r>
              <a:rPr lang="en-GB" dirty="0"/>
              <a:t>Play hangman</a:t>
            </a:r>
          </a:p>
          <a:p>
            <a:pPr lvl="0"/>
            <a:r>
              <a:rPr lang="en-GB" dirty="0"/>
              <a:t>Make words using sound boxes with missing letter/sound, </a:t>
            </a:r>
            <a:r>
              <a:rPr lang="en-GB" dirty="0" err="1"/>
              <a:t>eg</a:t>
            </a:r>
            <a:r>
              <a:rPr lang="en-GB" dirty="0"/>
              <a:t>. circle</a:t>
            </a:r>
          </a:p>
          <a:p>
            <a:pPr lvl="0"/>
            <a:r>
              <a:rPr lang="en-GB" dirty="0"/>
              <a:t>Match lower case with respective upper case letters</a:t>
            </a:r>
          </a:p>
          <a:p>
            <a:endParaRPr lang="en-GB" dirty="0"/>
          </a:p>
          <a:p>
            <a:pPr lvl="0"/>
            <a:endParaRPr lang="en-GB" dirty="0"/>
          </a:p>
          <a:p>
            <a:endParaRPr lang="en-GB" dirty="0"/>
          </a:p>
        </p:txBody>
      </p:sp>
      <p:pic>
        <p:nvPicPr>
          <p:cNvPr id="4" name="Audio 3">
            <a:hlinkClick r:id="" action="ppaction://media"/>
            <a:extLst>
              <a:ext uri="{FF2B5EF4-FFF2-40B4-BE49-F238E27FC236}">
                <a16:creationId xmlns="" xmlns:a16="http://schemas.microsoft.com/office/drawing/2014/main" id="{118D214A-A642-4B43-983D-F05698A49E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199485655"/>
      </p:ext>
    </p:extLst>
  </p:cSld>
  <p:clrMapOvr>
    <a:masterClrMapping/>
  </p:clrMapOvr>
  <mc:AlternateContent xmlns:mc="http://schemas.openxmlformats.org/markup-compatibility/2006" xmlns:p14="http://schemas.microsoft.com/office/powerpoint/2010/main">
    <mc:Choice Requires="p14">
      <p:transition spd="slow" p14:dur="2000" advTm="41055"/>
    </mc:Choice>
    <mc:Fallback xmlns="">
      <p:transition spd="slow" advTm="41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2302A1-5651-4890-8A26-DB945F03FC49}"/>
              </a:ext>
            </a:extLst>
          </p:cNvPr>
          <p:cNvSpPr>
            <a:spLocks noGrp="1"/>
          </p:cNvSpPr>
          <p:nvPr>
            <p:ph type="title"/>
          </p:nvPr>
        </p:nvSpPr>
        <p:spPr/>
        <p:txBody>
          <a:bodyPr/>
          <a:lstStyle/>
          <a:p>
            <a:pPr algn="ctr"/>
            <a:r>
              <a:rPr lang="en-GB" b="1" dirty="0">
                <a:solidFill>
                  <a:srgbClr val="FF0000"/>
                </a:solidFill>
              </a:rPr>
              <a:t>Useful Websites </a:t>
            </a:r>
          </a:p>
        </p:txBody>
      </p:sp>
      <p:sp>
        <p:nvSpPr>
          <p:cNvPr id="3" name="Content Placeholder 2">
            <a:extLst>
              <a:ext uri="{FF2B5EF4-FFF2-40B4-BE49-F238E27FC236}">
                <a16:creationId xmlns="" xmlns:a16="http://schemas.microsoft.com/office/drawing/2014/main" id="{9C595E03-8DC3-4FFB-BF62-4B6E66C58EC0}"/>
              </a:ext>
            </a:extLst>
          </p:cNvPr>
          <p:cNvSpPr>
            <a:spLocks noGrp="1"/>
          </p:cNvSpPr>
          <p:nvPr>
            <p:ph idx="1"/>
          </p:nvPr>
        </p:nvSpPr>
        <p:spPr/>
        <p:txBody>
          <a:bodyPr/>
          <a:lstStyle/>
          <a:p>
            <a:r>
              <a:rPr lang="en-GB" u="sng" dirty="0">
                <a:hlinkClick r:id="rId4"/>
              </a:rPr>
              <a:t>www.sparklebox.co.uk</a:t>
            </a:r>
            <a:endParaRPr lang="en-GB" dirty="0"/>
          </a:p>
          <a:p>
            <a:r>
              <a:rPr lang="en-GB" u="sng" dirty="0">
                <a:hlinkClick r:id="rId5"/>
              </a:rPr>
              <a:t>www.twinkl.co.uk</a:t>
            </a:r>
            <a:endParaRPr lang="en-GB" dirty="0"/>
          </a:p>
          <a:p>
            <a:r>
              <a:rPr lang="en-GB" u="sng" dirty="0">
                <a:hlinkClick r:id="rId6"/>
              </a:rPr>
              <a:t>www.smartkids.co.uk</a:t>
            </a:r>
            <a:endParaRPr lang="en-GB" dirty="0"/>
          </a:p>
          <a:p>
            <a:r>
              <a:rPr lang="en-GB" u="sng" dirty="0">
                <a:hlinkClick r:id="rId7"/>
              </a:rPr>
              <a:t>www.crossboweducation.com</a:t>
            </a:r>
            <a:endParaRPr lang="en-GB" dirty="0"/>
          </a:p>
          <a:p>
            <a:endParaRPr lang="en-GB" dirty="0"/>
          </a:p>
        </p:txBody>
      </p:sp>
      <p:pic>
        <p:nvPicPr>
          <p:cNvPr id="4" name="Picture 3" descr="A close up of a logo&#10;&#10;Description automatically generated">
            <a:extLst>
              <a:ext uri="{FF2B5EF4-FFF2-40B4-BE49-F238E27FC236}">
                <a16:creationId xmlns="" xmlns:a16="http://schemas.microsoft.com/office/drawing/2014/main" id="{EA523591-1693-49D3-A910-3EFFBBC4C8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14839" y="2743201"/>
            <a:ext cx="2492223" cy="1846922"/>
          </a:xfrm>
          <a:prstGeom prst="rect">
            <a:avLst/>
          </a:prstGeom>
        </p:spPr>
      </p:pic>
      <p:pic>
        <p:nvPicPr>
          <p:cNvPr id="7" name="Audio 6">
            <a:hlinkClick r:id="" action="ppaction://media"/>
            <a:extLst>
              <a:ext uri="{FF2B5EF4-FFF2-40B4-BE49-F238E27FC236}">
                <a16:creationId xmlns="" xmlns:a16="http://schemas.microsoft.com/office/drawing/2014/main" id="{066A9ED5-B7E2-488F-AAA9-EC3D0CE9D94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87583311"/>
      </p:ext>
    </p:extLst>
  </p:cSld>
  <p:clrMapOvr>
    <a:masterClrMapping/>
  </p:clrMapOvr>
  <mc:AlternateContent xmlns:mc="http://schemas.openxmlformats.org/markup-compatibility/2006" xmlns:p14="http://schemas.microsoft.com/office/powerpoint/2010/main">
    <mc:Choice Requires="p14">
      <p:transition spd="slow" p14:dur="2000" advTm="11506"/>
    </mc:Choice>
    <mc:Fallback xmlns="">
      <p:transition spd="slow" advTm="11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0000"/>
                </a:solidFill>
              </a:rPr>
              <a:t>Beyond the arc – what next?</a:t>
            </a:r>
          </a:p>
        </p:txBody>
      </p:sp>
      <p:sp>
        <p:nvSpPr>
          <p:cNvPr id="3" name="Content Placeholder 2"/>
          <p:cNvSpPr>
            <a:spLocks noGrp="1"/>
          </p:cNvSpPr>
          <p:nvPr>
            <p:ph idx="1"/>
          </p:nvPr>
        </p:nvSpPr>
        <p:spPr/>
        <p:txBody>
          <a:bodyPr/>
          <a:lstStyle/>
          <a:p>
            <a:r>
              <a:rPr lang="en-GB" dirty="0"/>
              <a:t>You can now reinforce and extend all these alphabet ideas to support all areas of reading and writing.  Have fun… </a:t>
            </a:r>
          </a:p>
          <a:p>
            <a:pPr marL="0" indent="0">
              <a:buNone/>
            </a:pPr>
            <a:endParaRPr lang="en-GB" sz="1100" dirty="0"/>
          </a:p>
          <a:p>
            <a:r>
              <a:rPr lang="en-GB" dirty="0"/>
              <a:t>If you would like further information </a:t>
            </a:r>
            <a:r>
              <a:rPr lang="en-GB" smtClean="0"/>
              <a:t>please contact the </a:t>
            </a:r>
            <a:r>
              <a:rPr lang="en-GB" dirty="0" smtClean="0"/>
              <a:t>Learning Support Service</a:t>
            </a:r>
            <a:endParaRPr lang="en-GB" dirty="0"/>
          </a:p>
        </p:txBody>
      </p:sp>
      <p:pic>
        <p:nvPicPr>
          <p:cNvPr id="7" name="Picture 6" descr="C:\Users\StockportLSS\Documents\Magic letters\image letters.png"/>
          <p:cNvPicPr/>
          <p:nvPr/>
        </p:nvPicPr>
        <p:blipFill>
          <a:blip r:embed="rId4">
            <a:extLst>
              <a:ext uri="{28A0092B-C50C-407E-A947-70E740481C1C}">
                <a14:useLocalDpi xmlns:a14="http://schemas.microsoft.com/office/drawing/2010/main" val="0"/>
              </a:ext>
            </a:extLst>
          </a:blip>
          <a:srcRect/>
          <a:stretch>
            <a:fillRect/>
          </a:stretch>
        </p:blipFill>
        <p:spPr bwMode="auto">
          <a:xfrm>
            <a:off x="9014393" y="4263623"/>
            <a:ext cx="2552700" cy="1790700"/>
          </a:xfrm>
          <a:prstGeom prst="rect">
            <a:avLst/>
          </a:prstGeom>
          <a:noFill/>
          <a:ln>
            <a:noFill/>
          </a:ln>
        </p:spPr>
      </p:pic>
      <p:pic>
        <p:nvPicPr>
          <p:cNvPr id="4" name="Audio 3">
            <a:hlinkClick r:id="" action="ppaction://media"/>
            <a:extLst>
              <a:ext uri="{FF2B5EF4-FFF2-40B4-BE49-F238E27FC236}">
                <a16:creationId xmlns="" xmlns:a16="http://schemas.microsoft.com/office/drawing/2014/main" id="{D9DE8838-F769-4CE1-917D-5CA963DF35B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826515735"/>
      </p:ext>
    </p:extLst>
  </p:cSld>
  <p:clrMapOvr>
    <a:masterClrMapping/>
  </p:clrMapOvr>
  <mc:AlternateContent xmlns:mc="http://schemas.openxmlformats.org/markup-compatibility/2006" xmlns:p14="http://schemas.microsoft.com/office/powerpoint/2010/main">
    <mc:Choice Requires="p14">
      <p:transition spd="slow" p14:dur="2000" advTm="27646"/>
    </mc:Choice>
    <mc:Fallback xmlns="">
      <p:transition spd="slow" advTm="27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0000"/>
                </a:solidFill>
              </a:rPr>
              <a:t>What is the alphabet?</a:t>
            </a:r>
          </a:p>
        </p:txBody>
      </p:sp>
      <p:sp>
        <p:nvSpPr>
          <p:cNvPr id="3" name="Content Placeholder 2"/>
          <p:cNvSpPr>
            <a:spLocks noGrp="1"/>
          </p:cNvSpPr>
          <p:nvPr>
            <p:ph idx="1"/>
          </p:nvPr>
        </p:nvSpPr>
        <p:spPr/>
        <p:txBody>
          <a:bodyPr/>
          <a:lstStyle/>
          <a:p>
            <a:r>
              <a:rPr lang="en-GB" dirty="0"/>
              <a:t>The word alphabet comes from the first two words of the Greek alphabet ‘alpha’ and ‘beta’</a:t>
            </a:r>
            <a:br>
              <a:rPr lang="en-GB" dirty="0"/>
            </a:br>
            <a:endParaRPr lang="en-GB" dirty="0"/>
          </a:p>
          <a:p>
            <a:r>
              <a:rPr lang="en-GB" dirty="0"/>
              <a:t>The alphabet is the code and key to the English Language and it consists of twenty six letters - </a:t>
            </a:r>
            <a:r>
              <a:rPr lang="en-GB" b="1" dirty="0"/>
              <a:t>5 vowels and 21 consonants</a:t>
            </a:r>
            <a:r>
              <a:rPr lang="en-GB" dirty="0"/>
              <a:t>.  </a:t>
            </a:r>
            <a:br>
              <a:rPr lang="en-GB" dirty="0"/>
            </a:br>
            <a:endParaRPr lang="en-GB" dirty="0"/>
          </a:p>
          <a:p>
            <a:r>
              <a:rPr lang="en-GB" dirty="0"/>
              <a:t>The word vowel comes from the Latin word ‘</a:t>
            </a:r>
            <a:r>
              <a:rPr lang="en-GB" dirty="0" err="1"/>
              <a:t>vowis</a:t>
            </a:r>
            <a:r>
              <a:rPr lang="en-GB" dirty="0"/>
              <a:t>’ meaning ‘voice.’ </a:t>
            </a:r>
            <a:br>
              <a:rPr lang="en-GB" dirty="0"/>
            </a:br>
            <a:endParaRPr lang="en-GB" dirty="0"/>
          </a:p>
          <a:p>
            <a:r>
              <a:rPr lang="en-GB" dirty="0"/>
              <a:t>The word consonant comes from the Latin word ‘</a:t>
            </a:r>
            <a:r>
              <a:rPr lang="en-GB" dirty="0" err="1"/>
              <a:t>consonare</a:t>
            </a:r>
            <a:r>
              <a:rPr lang="en-GB" dirty="0"/>
              <a:t>’ meaning sounding together.</a:t>
            </a:r>
          </a:p>
          <a:p>
            <a:pPr marL="0" indent="0">
              <a:buNone/>
            </a:pPr>
            <a:endParaRPr lang="en-GB" dirty="0"/>
          </a:p>
          <a:p>
            <a:endParaRPr lang="en-GB" dirty="0"/>
          </a:p>
          <a:p>
            <a:endParaRPr lang="en-GB" dirty="0"/>
          </a:p>
        </p:txBody>
      </p:sp>
      <p:pic>
        <p:nvPicPr>
          <p:cNvPr id="7" name="Audio 6">
            <a:hlinkClick r:id="" action="ppaction://media"/>
            <a:extLst>
              <a:ext uri="{FF2B5EF4-FFF2-40B4-BE49-F238E27FC236}">
                <a16:creationId xmlns="" xmlns:a16="http://schemas.microsoft.com/office/drawing/2014/main" id="{9C5EB1BD-A7C2-47F7-9E12-048B485D6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560729361"/>
      </p:ext>
    </p:extLst>
  </p:cSld>
  <p:clrMapOvr>
    <a:masterClrMapping/>
  </p:clrMapOvr>
  <mc:AlternateContent xmlns:mc="http://schemas.openxmlformats.org/markup-compatibility/2006" xmlns:p14="http://schemas.microsoft.com/office/powerpoint/2010/main">
    <mc:Choice Requires="p14">
      <p:transition spd="slow" p14:dur="2000" advTm="33557"/>
    </mc:Choice>
    <mc:Fallback xmlns="">
      <p:transition spd="slow" advTm="33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CDE51EB-6DD0-42A1-80E6-6B738FF390E6}"/>
              </a:ext>
            </a:extLst>
          </p:cNvPr>
          <p:cNvSpPr>
            <a:spLocks noGrp="1"/>
          </p:cNvSpPr>
          <p:nvPr>
            <p:ph type="title"/>
          </p:nvPr>
        </p:nvSpPr>
        <p:spPr/>
        <p:txBody>
          <a:bodyPr/>
          <a:lstStyle/>
          <a:p>
            <a:pPr algn="ctr"/>
            <a:r>
              <a:rPr lang="en-GB" b="1" dirty="0">
                <a:solidFill>
                  <a:srgbClr val="FF0000"/>
                </a:solidFill>
              </a:rPr>
              <a:t>Why do we teach alphabet skills?</a:t>
            </a:r>
          </a:p>
        </p:txBody>
      </p:sp>
      <p:sp>
        <p:nvSpPr>
          <p:cNvPr id="3" name="Content Placeholder 2">
            <a:extLst>
              <a:ext uri="{FF2B5EF4-FFF2-40B4-BE49-F238E27FC236}">
                <a16:creationId xmlns="" xmlns:a16="http://schemas.microsoft.com/office/drawing/2014/main" id="{5469A836-14CF-4851-A213-21189B4B6AE3}"/>
              </a:ext>
            </a:extLst>
          </p:cNvPr>
          <p:cNvSpPr>
            <a:spLocks noGrp="1"/>
          </p:cNvSpPr>
          <p:nvPr>
            <p:ph idx="1"/>
          </p:nvPr>
        </p:nvSpPr>
        <p:spPr>
          <a:xfrm>
            <a:off x="838200" y="1558344"/>
            <a:ext cx="10515600" cy="4829577"/>
          </a:xfrm>
        </p:spPr>
        <p:txBody>
          <a:bodyPr>
            <a:normAutofit lnSpcReduction="10000"/>
          </a:bodyPr>
          <a:lstStyle/>
          <a:p>
            <a:pPr lvl="0">
              <a:lnSpc>
                <a:spcPct val="100000"/>
              </a:lnSpc>
            </a:pPr>
            <a:r>
              <a:rPr lang="en-GB" dirty="0"/>
              <a:t>The alphabet is one of the first things children learn.  </a:t>
            </a:r>
          </a:p>
          <a:p>
            <a:pPr lvl="0">
              <a:lnSpc>
                <a:spcPct val="100000"/>
              </a:lnSpc>
            </a:pPr>
            <a:r>
              <a:rPr lang="en-GB" dirty="0"/>
              <a:t>Every letter in the alphabet represents a sound in the spoken language.</a:t>
            </a:r>
          </a:p>
          <a:p>
            <a:pPr lvl="0">
              <a:lnSpc>
                <a:spcPct val="100000"/>
              </a:lnSpc>
            </a:pPr>
            <a:r>
              <a:rPr lang="en-GB" dirty="0"/>
              <a:t>The knowledge and understanding of this relationship between letters and sounds are the foundations of learning to read.  </a:t>
            </a:r>
          </a:p>
          <a:p>
            <a:pPr lvl="0">
              <a:lnSpc>
                <a:spcPct val="100000"/>
              </a:lnSpc>
            </a:pPr>
            <a:r>
              <a:rPr lang="en-GB" dirty="0"/>
              <a:t>When we blend the individual sounds </a:t>
            </a:r>
            <a:r>
              <a:rPr lang="en-GB" i="1" dirty="0"/>
              <a:t>c, a, t  </a:t>
            </a:r>
            <a:r>
              <a:rPr lang="en-GB" dirty="0"/>
              <a:t>together we make the word cat.</a:t>
            </a:r>
          </a:p>
          <a:p>
            <a:pPr lvl="0">
              <a:lnSpc>
                <a:spcPct val="100000"/>
              </a:lnSpc>
            </a:pPr>
            <a:r>
              <a:rPr lang="en-GB" dirty="0"/>
              <a:t>We teach the alphabet to give us an opportunity to explicitly teach letter names.  Letter names are important to learn as many words are not decodable </a:t>
            </a:r>
            <a:r>
              <a:rPr lang="en-GB" dirty="0" err="1"/>
              <a:t>eg</a:t>
            </a:r>
            <a:r>
              <a:rPr lang="en-GB" dirty="0"/>
              <a:t>. </a:t>
            </a:r>
            <a:r>
              <a:rPr lang="en-GB" i="1" dirty="0"/>
              <a:t>said</a:t>
            </a:r>
            <a:r>
              <a:rPr lang="en-GB" dirty="0"/>
              <a:t>.  Letter sounds are not helpful for such words.</a:t>
            </a:r>
          </a:p>
          <a:p>
            <a:pPr lvl="0">
              <a:lnSpc>
                <a:spcPct val="100000"/>
              </a:lnSpc>
            </a:pPr>
            <a:endParaRPr lang="en-GB" dirty="0"/>
          </a:p>
        </p:txBody>
      </p:sp>
      <p:pic>
        <p:nvPicPr>
          <p:cNvPr id="5" name="Audio 4">
            <a:hlinkClick r:id="" action="ppaction://media"/>
            <a:extLst>
              <a:ext uri="{FF2B5EF4-FFF2-40B4-BE49-F238E27FC236}">
                <a16:creationId xmlns="" xmlns:a16="http://schemas.microsoft.com/office/drawing/2014/main" id="{B9AAA653-D734-4868-8B14-4F188EF1E8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102619390"/>
      </p:ext>
    </p:extLst>
  </p:cSld>
  <p:clrMapOvr>
    <a:masterClrMapping/>
  </p:clrMapOvr>
  <mc:AlternateContent xmlns:mc="http://schemas.openxmlformats.org/markup-compatibility/2006" xmlns:p14="http://schemas.microsoft.com/office/powerpoint/2010/main">
    <mc:Choice Requires="p14">
      <p:transition spd="slow" p14:dur="2000" advTm="38629"/>
    </mc:Choice>
    <mc:Fallback xmlns="">
      <p:transition spd="slow" advTm="3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a:solidFill>
                  <a:srgbClr val="FF0000"/>
                </a:solidFill>
              </a:rPr>
              <a:t>Why do we teach alphabet skills?</a:t>
            </a:r>
          </a:p>
        </p:txBody>
      </p:sp>
      <p:sp>
        <p:nvSpPr>
          <p:cNvPr id="3" name="Content Placeholder 2"/>
          <p:cNvSpPr>
            <a:spLocks noGrp="1"/>
          </p:cNvSpPr>
          <p:nvPr>
            <p:ph idx="1"/>
          </p:nvPr>
        </p:nvSpPr>
        <p:spPr>
          <a:xfrm>
            <a:off x="838200" y="1848203"/>
            <a:ext cx="10515600" cy="4351338"/>
          </a:xfrm>
        </p:spPr>
        <p:txBody>
          <a:bodyPr/>
          <a:lstStyle/>
          <a:p>
            <a:pPr marL="0" indent="0">
              <a:buNone/>
            </a:pPr>
            <a:r>
              <a:rPr lang="en-GB" dirty="0"/>
              <a:t>We also teach alphabet skills to focus on terms such as:</a:t>
            </a:r>
          </a:p>
          <a:p>
            <a:pPr marL="0" indent="0">
              <a:buNone/>
            </a:pPr>
            <a:endParaRPr lang="en-GB" dirty="0"/>
          </a:p>
          <a:p>
            <a:pPr lvl="1"/>
            <a:r>
              <a:rPr lang="en-GB" dirty="0"/>
              <a:t>Vowels</a:t>
            </a:r>
          </a:p>
          <a:p>
            <a:pPr lvl="1"/>
            <a:r>
              <a:rPr lang="en-GB" dirty="0"/>
              <a:t>consonants </a:t>
            </a:r>
          </a:p>
          <a:p>
            <a:pPr lvl="1"/>
            <a:r>
              <a:rPr lang="en-GB" dirty="0"/>
              <a:t>digraphs (a sound that is represented by two letters, </a:t>
            </a:r>
            <a:r>
              <a:rPr lang="en-GB" dirty="0" err="1"/>
              <a:t>eg</a:t>
            </a:r>
            <a:r>
              <a:rPr lang="en-GB" dirty="0"/>
              <a:t> </a:t>
            </a:r>
            <a:r>
              <a:rPr lang="en-GB" b="1" i="1" dirty="0" err="1"/>
              <a:t>oa</a:t>
            </a:r>
            <a:r>
              <a:rPr lang="en-GB" dirty="0"/>
              <a:t> in </a:t>
            </a:r>
            <a:r>
              <a:rPr lang="en-GB" b="1" i="1" dirty="0"/>
              <a:t>boat</a:t>
            </a:r>
            <a:r>
              <a:rPr lang="en-GB" dirty="0"/>
              <a:t>.)</a:t>
            </a:r>
          </a:p>
          <a:p>
            <a:pPr lvl="1"/>
            <a:r>
              <a:rPr lang="en-GB" dirty="0"/>
              <a:t>trigraphs (a sound that is represented by three letters, </a:t>
            </a:r>
            <a:r>
              <a:rPr lang="en-GB" dirty="0" err="1"/>
              <a:t>eg.</a:t>
            </a:r>
            <a:r>
              <a:rPr lang="en-GB" dirty="0"/>
              <a:t> </a:t>
            </a:r>
            <a:r>
              <a:rPr lang="en-GB" b="1" i="1" dirty="0" err="1"/>
              <a:t>igh</a:t>
            </a:r>
            <a:r>
              <a:rPr lang="en-GB" dirty="0"/>
              <a:t> in </a:t>
            </a:r>
            <a:r>
              <a:rPr lang="en-GB" b="1" i="1" dirty="0"/>
              <a:t>night</a:t>
            </a:r>
          </a:p>
          <a:p>
            <a:pPr lvl="1"/>
            <a:r>
              <a:rPr lang="en-GB" dirty="0"/>
              <a:t>Vowel digraphs and split digraphs</a:t>
            </a:r>
          </a:p>
          <a:p>
            <a:pPr lvl="1"/>
            <a:r>
              <a:rPr lang="en-GB" dirty="0"/>
              <a:t>upper and lower case letters </a:t>
            </a:r>
          </a:p>
          <a:p>
            <a:pPr lvl="1"/>
            <a:r>
              <a:rPr lang="en-GB" dirty="0"/>
              <a:t>Syllabification</a:t>
            </a:r>
          </a:p>
          <a:p>
            <a:pPr lvl="1"/>
            <a:r>
              <a:rPr lang="en-GB" dirty="0"/>
              <a:t>(Don’t worry – you don’t need to know these.)</a:t>
            </a:r>
          </a:p>
        </p:txBody>
      </p:sp>
      <p:pic>
        <p:nvPicPr>
          <p:cNvPr id="6" name="Audio 5">
            <a:hlinkClick r:id="" action="ppaction://media"/>
            <a:extLst>
              <a:ext uri="{FF2B5EF4-FFF2-40B4-BE49-F238E27FC236}">
                <a16:creationId xmlns="" xmlns:a16="http://schemas.microsoft.com/office/drawing/2014/main" id="{214F1E68-0599-472C-96B9-8AA049FA01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23189375"/>
      </p:ext>
    </p:extLst>
  </p:cSld>
  <p:clrMapOvr>
    <a:masterClrMapping/>
  </p:clrMapOvr>
  <mc:AlternateContent xmlns:mc="http://schemas.openxmlformats.org/markup-compatibility/2006" xmlns:p14="http://schemas.microsoft.com/office/powerpoint/2010/main">
    <mc:Choice Requires="p14">
      <p:transition spd="slow" p14:dur="2000" advTm="29617"/>
    </mc:Choice>
    <mc:Fallback xmlns="">
      <p:transition spd="slow" advTm="29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B9D20DC-875A-46DB-B3AE-13781BCA4096}"/>
              </a:ext>
            </a:extLst>
          </p:cNvPr>
          <p:cNvSpPr>
            <a:spLocks noGrp="1"/>
          </p:cNvSpPr>
          <p:nvPr>
            <p:ph type="title"/>
          </p:nvPr>
        </p:nvSpPr>
        <p:spPr>
          <a:xfrm>
            <a:off x="983165" y="365125"/>
            <a:ext cx="10515600" cy="836845"/>
          </a:xfrm>
        </p:spPr>
        <p:txBody>
          <a:bodyPr/>
          <a:lstStyle/>
          <a:p>
            <a:pPr algn="ctr"/>
            <a:r>
              <a:rPr lang="en-GB" b="1" dirty="0">
                <a:solidFill>
                  <a:srgbClr val="FF0000"/>
                </a:solidFill>
              </a:rPr>
              <a:t>Why do we teach the alphabet in an arc?</a:t>
            </a:r>
          </a:p>
        </p:txBody>
      </p:sp>
      <p:sp>
        <p:nvSpPr>
          <p:cNvPr id="3" name="Content Placeholder 2">
            <a:extLst>
              <a:ext uri="{FF2B5EF4-FFF2-40B4-BE49-F238E27FC236}">
                <a16:creationId xmlns="" xmlns:a16="http://schemas.microsoft.com/office/drawing/2014/main" id="{BDA0FE47-B4D7-4381-A846-A66811D64602}"/>
              </a:ext>
            </a:extLst>
          </p:cNvPr>
          <p:cNvSpPr>
            <a:spLocks noGrp="1"/>
          </p:cNvSpPr>
          <p:nvPr>
            <p:ph idx="1"/>
          </p:nvPr>
        </p:nvSpPr>
        <p:spPr>
          <a:xfrm>
            <a:off x="838200" y="1201969"/>
            <a:ext cx="10515600" cy="5388401"/>
          </a:xfrm>
        </p:spPr>
        <p:txBody>
          <a:bodyPr>
            <a:normAutofit lnSpcReduction="10000"/>
          </a:bodyPr>
          <a:lstStyle/>
          <a:p>
            <a:r>
              <a:rPr lang="en-GB" dirty="0"/>
              <a:t>Placing letters in an arc is easier for a child to see than in a straight line from left to right.  The child is able to visualise this method even when the letters are removed.</a:t>
            </a:r>
            <a:br>
              <a:rPr lang="en-GB" dirty="0"/>
            </a:br>
            <a:endParaRPr lang="en-GB" dirty="0"/>
          </a:p>
          <a:p>
            <a:endParaRPr lang="en-GB" dirty="0"/>
          </a:p>
          <a:p>
            <a:endParaRPr lang="en-GB" dirty="0"/>
          </a:p>
          <a:p>
            <a:pPr marL="0" indent="0">
              <a:buNone/>
            </a:pPr>
            <a:r>
              <a:rPr lang="en-GB" dirty="0"/>
              <a:t> </a:t>
            </a:r>
          </a:p>
          <a:p>
            <a:endParaRPr lang="en-GB" dirty="0"/>
          </a:p>
          <a:p>
            <a:endParaRPr lang="en-GB" dirty="0"/>
          </a:p>
          <a:p>
            <a:endParaRPr lang="en-GB" dirty="0"/>
          </a:p>
          <a:p>
            <a:r>
              <a:rPr lang="en-GB" dirty="0"/>
              <a:t>Both upper case (or capitals) and lower case need to be learnt by name, sound and sequential order.</a:t>
            </a:r>
          </a:p>
        </p:txBody>
      </p:sp>
      <p:pic>
        <p:nvPicPr>
          <p:cNvPr id="4" name="Picture 3" descr="C:\Users\StockportLSS\Documents\Alphabet skills\Alphabet skills\upper and lower case.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66585" y="2364058"/>
            <a:ext cx="5040352" cy="2609386"/>
          </a:xfrm>
          <a:prstGeom prst="rect">
            <a:avLst/>
          </a:prstGeom>
          <a:noFill/>
          <a:ln>
            <a:noFill/>
          </a:ln>
        </p:spPr>
      </p:pic>
      <p:pic>
        <p:nvPicPr>
          <p:cNvPr id="6" name="Audio 5">
            <a:hlinkClick r:id="" action="ppaction://media"/>
            <a:extLst>
              <a:ext uri="{FF2B5EF4-FFF2-40B4-BE49-F238E27FC236}">
                <a16:creationId xmlns="" xmlns:a16="http://schemas.microsoft.com/office/drawing/2014/main" id="{773DD733-DD63-4513-9573-298A0690A0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59785609"/>
      </p:ext>
    </p:extLst>
  </p:cSld>
  <p:clrMapOvr>
    <a:masterClrMapping/>
  </p:clrMapOvr>
  <mc:AlternateContent xmlns:mc="http://schemas.openxmlformats.org/markup-compatibility/2006" xmlns:p14="http://schemas.microsoft.com/office/powerpoint/2010/main">
    <mc:Choice Requires="p14">
      <p:transition spd="slow" p14:dur="2000" advTm="21168"/>
    </mc:Choice>
    <mc:Fallback xmlns="">
      <p:transition spd="slow" advTm="2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DB5955-02BF-433B-B4CF-15DD52E1AF30}"/>
              </a:ext>
            </a:extLst>
          </p:cNvPr>
          <p:cNvSpPr>
            <a:spLocks noGrp="1"/>
          </p:cNvSpPr>
          <p:nvPr>
            <p:ph type="title"/>
          </p:nvPr>
        </p:nvSpPr>
        <p:spPr/>
        <p:txBody>
          <a:bodyPr/>
          <a:lstStyle/>
          <a:p>
            <a:pPr algn="ctr"/>
            <a:r>
              <a:rPr lang="en-GB" b="1" dirty="0">
                <a:solidFill>
                  <a:srgbClr val="FF0000"/>
                </a:solidFill>
              </a:rPr>
              <a:t>Making the alphabet</a:t>
            </a:r>
          </a:p>
        </p:txBody>
      </p:sp>
      <p:sp>
        <p:nvSpPr>
          <p:cNvPr id="3" name="Content Placeholder 2">
            <a:extLst>
              <a:ext uri="{FF2B5EF4-FFF2-40B4-BE49-F238E27FC236}">
                <a16:creationId xmlns="" xmlns:a16="http://schemas.microsoft.com/office/drawing/2014/main" id="{4AD53075-6801-458A-9782-6CB949EA89FA}"/>
              </a:ext>
            </a:extLst>
          </p:cNvPr>
          <p:cNvSpPr>
            <a:spLocks noGrp="1"/>
          </p:cNvSpPr>
          <p:nvPr>
            <p:ph idx="1"/>
          </p:nvPr>
        </p:nvSpPr>
        <p:spPr/>
        <p:txBody>
          <a:bodyPr/>
          <a:lstStyle/>
          <a:p>
            <a:pPr marL="0" indent="0">
              <a:buNone/>
            </a:pPr>
            <a:r>
              <a:rPr lang="en-GB" dirty="0"/>
              <a:t>You don’t need to buy an alphabet resource! All you need is 26 blank cards. Write the alphabet names a-z. If possible, make an upper case set and a lower case set. Alternatively you could print your own out.  Set them out in an arc like this.</a:t>
            </a:r>
          </a:p>
          <a:p>
            <a:pPr marL="0" indent="0">
              <a:buNone/>
            </a:pPr>
            <a:endParaRPr lang="en-GB" dirty="0"/>
          </a:p>
        </p:txBody>
      </p:sp>
      <p:pic>
        <p:nvPicPr>
          <p:cNvPr id="5" name="Picture 4" descr="A close up of text on a white background&#10;&#10;Description automatically generated">
            <a:extLst>
              <a:ext uri="{FF2B5EF4-FFF2-40B4-BE49-F238E27FC236}">
                <a16:creationId xmlns="" xmlns:a16="http://schemas.microsoft.com/office/drawing/2014/main" id="{B36FC2B8-133B-4740-8092-1072FE1AE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023" y="3628018"/>
            <a:ext cx="3781778" cy="2528308"/>
          </a:xfrm>
          <a:prstGeom prst="rect">
            <a:avLst/>
          </a:prstGeom>
        </p:spPr>
      </p:pic>
      <p:pic>
        <p:nvPicPr>
          <p:cNvPr id="6" name="Picture 5" descr="C:\Users\StockportLSS\Documents\Alphabet skills\Alphabet skills\Lower case alphabet printed.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3628017"/>
            <a:ext cx="3668889" cy="2528309"/>
          </a:xfrm>
          <a:prstGeom prst="rect">
            <a:avLst/>
          </a:prstGeom>
          <a:noFill/>
          <a:ln>
            <a:noFill/>
          </a:ln>
        </p:spPr>
      </p:pic>
      <p:pic>
        <p:nvPicPr>
          <p:cNvPr id="7" name="Audio 6">
            <a:hlinkClick r:id="" action="ppaction://media"/>
            <a:extLst>
              <a:ext uri="{FF2B5EF4-FFF2-40B4-BE49-F238E27FC236}">
                <a16:creationId xmlns="" xmlns:a16="http://schemas.microsoft.com/office/drawing/2014/main" id="{A47BCE09-AC49-45A5-B851-7E3DC9635F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227035746"/>
      </p:ext>
    </p:extLst>
  </p:cSld>
  <p:clrMapOvr>
    <a:masterClrMapping/>
  </p:clrMapOvr>
  <mc:AlternateContent xmlns:mc="http://schemas.openxmlformats.org/markup-compatibility/2006" xmlns:p14="http://schemas.microsoft.com/office/powerpoint/2010/main">
    <mc:Choice Requires="p14">
      <p:transition spd="slow" p14:dur="2000" advTm="21515"/>
    </mc:Choice>
    <mc:Fallback xmlns="">
      <p:transition spd="slow" advTm="21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68FBE2-3AC4-4BE1-9D61-5720FE3E17DB}"/>
              </a:ext>
            </a:extLst>
          </p:cNvPr>
          <p:cNvSpPr>
            <a:spLocks noGrp="1"/>
          </p:cNvSpPr>
          <p:nvPr>
            <p:ph type="title"/>
          </p:nvPr>
        </p:nvSpPr>
        <p:spPr/>
        <p:txBody>
          <a:bodyPr/>
          <a:lstStyle/>
          <a:p>
            <a:pPr algn="ctr"/>
            <a:r>
              <a:rPr lang="en-GB" b="1" dirty="0">
                <a:solidFill>
                  <a:srgbClr val="FF0000"/>
                </a:solidFill>
              </a:rPr>
              <a:t>Alphabet visuals</a:t>
            </a:r>
          </a:p>
        </p:txBody>
      </p:sp>
      <p:sp>
        <p:nvSpPr>
          <p:cNvPr id="3" name="Content Placeholder 2">
            <a:extLst>
              <a:ext uri="{FF2B5EF4-FFF2-40B4-BE49-F238E27FC236}">
                <a16:creationId xmlns="" xmlns:a16="http://schemas.microsoft.com/office/drawing/2014/main" id="{9C02B048-C051-4EC3-9DFF-B00D48A042D0}"/>
              </a:ext>
            </a:extLst>
          </p:cNvPr>
          <p:cNvSpPr>
            <a:spLocks noGrp="1"/>
          </p:cNvSpPr>
          <p:nvPr>
            <p:ph idx="1"/>
          </p:nvPr>
        </p:nvSpPr>
        <p:spPr/>
        <p:txBody>
          <a:bodyPr/>
          <a:lstStyle/>
          <a:p>
            <a:pPr marL="0" indent="0">
              <a:buNone/>
            </a:pPr>
            <a:r>
              <a:rPr lang="en-GB" dirty="0"/>
              <a:t>You can also print out an alphabet arc. This makes a handy visual support.</a:t>
            </a:r>
          </a:p>
        </p:txBody>
      </p:sp>
      <p:pic>
        <p:nvPicPr>
          <p:cNvPr id="5" name="Picture 4" descr="A picture containing device&#10;&#10;Description automatically generated">
            <a:extLst>
              <a:ext uri="{FF2B5EF4-FFF2-40B4-BE49-F238E27FC236}">
                <a16:creationId xmlns="" xmlns:a16="http://schemas.microsoft.com/office/drawing/2014/main" id="{E04D483E-B975-443A-9E9A-93B078317B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697" y="2839482"/>
            <a:ext cx="2618783" cy="2618783"/>
          </a:xfrm>
          <a:prstGeom prst="rect">
            <a:avLst/>
          </a:prstGeom>
        </p:spPr>
      </p:pic>
      <p:pic>
        <p:nvPicPr>
          <p:cNvPr id="7" name="Picture 6" descr="A picture containing device&#10;&#10;Description automatically generated">
            <a:extLst>
              <a:ext uri="{FF2B5EF4-FFF2-40B4-BE49-F238E27FC236}">
                <a16:creationId xmlns="" xmlns:a16="http://schemas.microsoft.com/office/drawing/2014/main" id="{11BBB7C6-5010-42DC-9AA5-A590B7EEF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9976" y="2653408"/>
            <a:ext cx="2618783" cy="1971671"/>
          </a:xfrm>
          <a:prstGeom prst="rect">
            <a:avLst/>
          </a:prstGeom>
        </p:spPr>
      </p:pic>
      <p:pic>
        <p:nvPicPr>
          <p:cNvPr id="9" name="Picture 8" descr="A picture containing device&#10;&#10;Description automatically generated">
            <a:extLst>
              <a:ext uri="{FF2B5EF4-FFF2-40B4-BE49-F238E27FC236}">
                <a16:creationId xmlns="" xmlns:a16="http://schemas.microsoft.com/office/drawing/2014/main" id="{0E304B16-2984-4174-9E44-434E5CAA59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47948" y="2913820"/>
            <a:ext cx="3893547" cy="1946774"/>
          </a:xfrm>
          <a:prstGeom prst="rect">
            <a:avLst/>
          </a:prstGeom>
        </p:spPr>
      </p:pic>
      <p:sp>
        <p:nvSpPr>
          <p:cNvPr id="10" name="TextBox 9">
            <a:extLst>
              <a:ext uri="{FF2B5EF4-FFF2-40B4-BE49-F238E27FC236}">
                <a16:creationId xmlns="" xmlns:a16="http://schemas.microsoft.com/office/drawing/2014/main" id="{922ECFC9-3521-4582-AE10-C8C6BD6317D2}"/>
              </a:ext>
            </a:extLst>
          </p:cNvPr>
          <p:cNvSpPr txBox="1"/>
          <p:nvPr/>
        </p:nvSpPr>
        <p:spPr>
          <a:xfrm>
            <a:off x="2379088" y="5345966"/>
            <a:ext cx="6565740" cy="830997"/>
          </a:xfrm>
          <a:prstGeom prst="rect">
            <a:avLst/>
          </a:prstGeom>
          <a:noFill/>
        </p:spPr>
        <p:txBody>
          <a:bodyPr wrap="square" rtlCol="0">
            <a:spAutoFit/>
          </a:bodyPr>
          <a:lstStyle/>
          <a:p>
            <a:r>
              <a:rPr lang="en-GB" sz="2400" dirty="0" err="1"/>
              <a:t>Sparklebox</a:t>
            </a:r>
            <a:r>
              <a:rPr lang="en-GB" sz="2400" dirty="0"/>
              <a:t>, Twinkle and Pinterest are some sites where you can print off a ready made alphabet arc.</a:t>
            </a:r>
          </a:p>
        </p:txBody>
      </p:sp>
      <p:pic>
        <p:nvPicPr>
          <p:cNvPr id="6" name="Audio 5">
            <a:hlinkClick r:id="" action="ppaction://media"/>
            <a:extLst>
              <a:ext uri="{FF2B5EF4-FFF2-40B4-BE49-F238E27FC236}">
                <a16:creationId xmlns="" xmlns:a16="http://schemas.microsoft.com/office/drawing/2014/main" id="{DD5117F7-C72B-4794-AC7D-6B2ADA1A582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02060449"/>
      </p:ext>
    </p:extLst>
  </p:cSld>
  <p:clrMapOvr>
    <a:masterClrMapping/>
  </p:clrMapOvr>
  <mc:AlternateContent xmlns:mc="http://schemas.openxmlformats.org/markup-compatibility/2006" xmlns:p14="http://schemas.microsoft.com/office/powerpoint/2010/main">
    <mc:Choice Requires="p14">
      <p:transition spd="slow" p14:dur="2000" advTm="17670"/>
    </mc:Choice>
    <mc:Fallback xmlns="">
      <p:transition spd="slow" advTm="17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44E28A2-C22C-4026-8730-7AA048762221}"/>
              </a:ext>
            </a:extLst>
          </p:cNvPr>
          <p:cNvSpPr>
            <a:spLocks noGrp="1"/>
          </p:cNvSpPr>
          <p:nvPr>
            <p:ph type="title"/>
          </p:nvPr>
        </p:nvSpPr>
        <p:spPr/>
        <p:txBody>
          <a:bodyPr/>
          <a:lstStyle/>
          <a:p>
            <a:pPr algn="ctr"/>
            <a:r>
              <a:rPr lang="en-GB" b="1" dirty="0">
                <a:solidFill>
                  <a:srgbClr val="FF0000"/>
                </a:solidFill>
              </a:rPr>
              <a:t>Other ways to make the alphabet</a:t>
            </a:r>
          </a:p>
        </p:txBody>
      </p:sp>
      <p:pic>
        <p:nvPicPr>
          <p:cNvPr id="5" name="Content Placeholder 4" descr="A wooden table&#10;&#10;Description automatically generated">
            <a:extLst>
              <a:ext uri="{FF2B5EF4-FFF2-40B4-BE49-F238E27FC236}">
                <a16:creationId xmlns="" xmlns:a16="http://schemas.microsoft.com/office/drawing/2014/main" id="{CBC4A4B8-03B2-4F08-842E-56F837A0FCE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38200" y="1690688"/>
            <a:ext cx="2466975" cy="1847850"/>
          </a:xfrm>
        </p:spPr>
      </p:pic>
      <p:pic>
        <p:nvPicPr>
          <p:cNvPr id="7" name="Picture 6" descr="A picture containing cellphone&#10;&#10;Description automatically generated">
            <a:extLst>
              <a:ext uri="{FF2B5EF4-FFF2-40B4-BE49-F238E27FC236}">
                <a16:creationId xmlns="" xmlns:a16="http://schemas.microsoft.com/office/drawing/2014/main" id="{52D1F189-E222-4597-BB71-EC824321C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3023" y="2406601"/>
            <a:ext cx="2466975" cy="1847850"/>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4031E738-215E-4E05-A003-84EC089CA4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3913" y="1449545"/>
            <a:ext cx="2209800" cy="2066925"/>
          </a:xfrm>
          <a:prstGeom prst="rect">
            <a:avLst/>
          </a:prstGeom>
        </p:spPr>
      </p:pic>
      <p:sp>
        <p:nvSpPr>
          <p:cNvPr id="11" name="TextBox 10">
            <a:extLst>
              <a:ext uri="{FF2B5EF4-FFF2-40B4-BE49-F238E27FC236}">
                <a16:creationId xmlns="" xmlns:a16="http://schemas.microsoft.com/office/drawing/2014/main" id="{A0746AF3-3DC5-48F9-9EEE-0437E27A57BC}"/>
              </a:ext>
            </a:extLst>
          </p:cNvPr>
          <p:cNvSpPr txBox="1"/>
          <p:nvPr/>
        </p:nvSpPr>
        <p:spPr>
          <a:xfrm>
            <a:off x="954157" y="4770783"/>
            <a:ext cx="2466975" cy="1569660"/>
          </a:xfrm>
          <a:prstGeom prst="rect">
            <a:avLst/>
          </a:prstGeom>
          <a:noFill/>
        </p:spPr>
        <p:txBody>
          <a:bodyPr wrap="square" rtlCol="0">
            <a:spAutoFit/>
          </a:bodyPr>
          <a:lstStyle/>
          <a:p>
            <a:r>
              <a:rPr lang="en-GB" sz="2400" dirty="0"/>
              <a:t>You may have a set of </a:t>
            </a:r>
            <a:r>
              <a:rPr lang="en-GB" sz="2400" dirty="0">
                <a:solidFill>
                  <a:srgbClr val="FF0000"/>
                </a:solidFill>
              </a:rPr>
              <a:t>wooden letters </a:t>
            </a:r>
            <a:r>
              <a:rPr lang="en-GB" sz="2400" dirty="0"/>
              <a:t>that you can use.</a:t>
            </a:r>
          </a:p>
        </p:txBody>
      </p:sp>
      <p:sp>
        <p:nvSpPr>
          <p:cNvPr id="12" name="TextBox 11">
            <a:extLst>
              <a:ext uri="{FF2B5EF4-FFF2-40B4-BE49-F238E27FC236}">
                <a16:creationId xmlns="" xmlns:a16="http://schemas.microsoft.com/office/drawing/2014/main" id="{87C8A487-F600-4A78-A69D-A2E7CA8B2C22}"/>
              </a:ext>
            </a:extLst>
          </p:cNvPr>
          <p:cNvSpPr txBox="1"/>
          <p:nvPr/>
        </p:nvSpPr>
        <p:spPr>
          <a:xfrm>
            <a:off x="4553023" y="4521153"/>
            <a:ext cx="2466975" cy="1938992"/>
          </a:xfrm>
          <a:prstGeom prst="rect">
            <a:avLst/>
          </a:prstGeom>
          <a:noFill/>
        </p:spPr>
        <p:txBody>
          <a:bodyPr wrap="square" rtlCol="0">
            <a:spAutoFit/>
          </a:bodyPr>
          <a:lstStyle/>
          <a:p>
            <a:r>
              <a:rPr lang="en-GB" sz="2400" dirty="0"/>
              <a:t>You may have a </a:t>
            </a:r>
            <a:r>
              <a:rPr lang="en-GB" sz="2400" dirty="0">
                <a:solidFill>
                  <a:srgbClr val="FF0000"/>
                </a:solidFill>
              </a:rPr>
              <a:t>magnetic letters </a:t>
            </a:r>
            <a:r>
              <a:rPr lang="en-GB" sz="2400" dirty="0"/>
              <a:t>set that you can use to make an alphabet arc.</a:t>
            </a:r>
          </a:p>
        </p:txBody>
      </p:sp>
      <p:sp>
        <p:nvSpPr>
          <p:cNvPr id="13" name="TextBox 12">
            <a:extLst>
              <a:ext uri="{FF2B5EF4-FFF2-40B4-BE49-F238E27FC236}">
                <a16:creationId xmlns="" xmlns:a16="http://schemas.microsoft.com/office/drawing/2014/main" id="{E319962C-7D6D-4591-84B5-CE9FD2BF0008}"/>
              </a:ext>
            </a:extLst>
          </p:cNvPr>
          <p:cNvSpPr txBox="1"/>
          <p:nvPr/>
        </p:nvSpPr>
        <p:spPr>
          <a:xfrm>
            <a:off x="8613913" y="4542551"/>
            <a:ext cx="2623930" cy="1938992"/>
          </a:xfrm>
          <a:prstGeom prst="rect">
            <a:avLst/>
          </a:prstGeom>
          <a:noFill/>
        </p:spPr>
        <p:txBody>
          <a:bodyPr wrap="square" rtlCol="0">
            <a:spAutoFit/>
          </a:bodyPr>
          <a:lstStyle/>
          <a:p>
            <a:r>
              <a:rPr lang="en-GB" sz="2400" dirty="0"/>
              <a:t>You may have a set of </a:t>
            </a:r>
            <a:r>
              <a:rPr lang="en-GB" sz="2400" dirty="0">
                <a:solidFill>
                  <a:srgbClr val="FF0000"/>
                </a:solidFill>
              </a:rPr>
              <a:t>foam letters </a:t>
            </a:r>
            <a:r>
              <a:rPr lang="en-GB" sz="2400" dirty="0"/>
              <a:t>that you can use to make an alphabet arc.</a:t>
            </a:r>
          </a:p>
        </p:txBody>
      </p:sp>
      <p:pic>
        <p:nvPicPr>
          <p:cNvPr id="3" name="Audio 2">
            <a:hlinkClick r:id="" action="ppaction://media"/>
            <a:extLst>
              <a:ext uri="{FF2B5EF4-FFF2-40B4-BE49-F238E27FC236}">
                <a16:creationId xmlns="" xmlns:a16="http://schemas.microsoft.com/office/drawing/2014/main" id="{51E223A5-C4B7-4AA8-B485-6AE8E3AFFBF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05679246"/>
      </p:ext>
    </p:extLst>
  </p:cSld>
  <p:clrMapOvr>
    <a:masterClrMapping/>
  </p:clrMapOvr>
  <mc:AlternateContent xmlns:mc="http://schemas.openxmlformats.org/markup-compatibility/2006" xmlns:p14="http://schemas.microsoft.com/office/powerpoint/2010/main">
    <mc:Choice Requires="p14">
      <p:transition spd="slow" p14:dur="2000" advTm="8993"/>
    </mc:Choice>
    <mc:Fallback xmlns="">
      <p:transition spd="slow" advTm="8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F7DC28-7BEC-435C-9197-8C88FBBC70AB}"/>
              </a:ext>
            </a:extLst>
          </p:cNvPr>
          <p:cNvSpPr>
            <a:spLocks noGrp="1"/>
          </p:cNvSpPr>
          <p:nvPr>
            <p:ph type="title"/>
          </p:nvPr>
        </p:nvSpPr>
        <p:spPr/>
        <p:txBody>
          <a:bodyPr/>
          <a:lstStyle/>
          <a:p>
            <a:pPr algn="ctr"/>
            <a:r>
              <a:rPr lang="en-GB" b="1" dirty="0">
                <a:solidFill>
                  <a:srgbClr val="FF0000"/>
                </a:solidFill>
              </a:rPr>
              <a:t>Commercial alphabet resources</a:t>
            </a:r>
            <a:br>
              <a:rPr lang="en-GB" b="1" dirty="0">
                <a:solidFill>
                  <a:srgbClr val="FF0000"/>
                </a:solidFill>
              </a:rPr>
            </a:br>
            <a:endParaRPr lang="en-GB" b="1" dirty="0">
              <a:solidFill>
                <a:srgbClr val="FF0000"/>
              </a:solidFill>
            </a:endParaRPr>
          </a:p>
        </p:txBody>
      </p:sp>
      <p:sp>
        <p:nvSpPr>
          <p:cNvPr id="3" name="Content Placeholder 2">
            <a:extLst>
              <a:ext uri="{FF2B5EF4-FFF2-40B4-BE49-F238E27FC236}">
                <a16:creationId xmlns="" xmlns:a16="http://schemas.microsoft.com/office/drawing/2014/main" id="{44BC2834-E3CB-472F-8B4B-6A50B6040153}"/>
              </a:ext>
            </a:extLst>
          </p:cNvPr>
          <p:cNvSpPr>
            <a:spLocks noGrp="1"/>
          </p:cNvSpPr>
          <p:nvPr>
            <p:ph idx="1"/>
          </p:nvPr>
        </p:nvSpPr>
        <p:spPr>
          <a:xfrm>
            <a:off x="657896" y="1690688"/>
            <a:ext cx="10515600" cy="4351338"/>
          </a:xfrm>
        </p:spPr>
        <p:txBody>
          <a:bodyPr>
            <a:normAutofit fontScale="92500" lnSpcReduction="20000"/>
          </a:bodyPr>
          <a:lstStyle/>
          <a:p>
            <a:pPr marL="0" indent="0">
              <a:buNone/>
            </a:pPr>
            <a:r>
              <a:rPr lang="en-GB" dirty="0"/>
              <a:t>If you did want to buy an alphabet resource, we recommend:</a:t>
            </a:r>
          </a:p>
          <a:p>
            <a:pPr marL="0" indent="0">
              <a:buNone/>
            </a:pPr>
            <a:endParaRPr lang="en-GB" dirty="0"/>
          </a:p>
          <a:p>
            <a:r>
              <a:rPr lang="en-GB" dirty="0"/>
              <a:t>Rainbow alphabet arc                    Office stationary £6.88</a:t>
            </a:r>
          </a:p>
          <a:p>
            <a:endParaRPr lang="en-GB" dirty="0"/>
          </a:p>
          <a:p>
            <a:r>
              <a:rPr lang="en-GB" dirty="0"/>
              <a:t>Magnetic rainbow alphabet arc   </a:t>
            </a:r>
            <a:r>
              <a:rPr lang="en-GB" dirty="0" err="1"/>
              <a:t>Smartkids</a:t>
            </a:r>
            <a:r>
              <a:rPr lang="en-GB" dirty="0"/>
              <a:t> £11.99 + VAT</a:t>
            </a:r>
          </a:p>
          <a:p>
            <a:endParaRPr lang="en-GB" dirty="0"/>
          </a:p>
          <a:p>
            <a:r>
              <a:rPr lang="en-GB" dirty="0"/>
              <a:t>Magnetic letters                              </a:t>
            </a:r>
            <a:r>
              <a:rPr lang="en-GB" dirty="0" err="1"/>
              <a:t>Smartkids</a:t>
            </a:r>
            <a:r>
              <a:rPr lang="en-GB" dirty="0"/>
              <a:t> from £5.99 + VAT</a:t>
            </a:r>
          </a:p>
          <a:p>
            <a:pPr marL="0" indent="0">
              <a:buNone/>
            </a:pPr>
            <a:endParaRPr lang="en-GB" dirty="0"/>
          </a:p>
          <a:p>
            <a:r>
              <a:rPr lang="en-GB" dirty="0"/>
              <a:t>Plain wooden alphabet letters      Amazon     £4.99</a:t>
            </a:r>
          </a:p>
          <a:p>
            <a:pPr marL="0" indent="0">
              <a:buNone/>
            </a:pPr>
            <a:r>
              <a:rPr lang="en-GB" dirty="0"/>
              <a:t> </a:t>
            </a:r>
          </a:p>
          <a:p>
            <a:endParaRPr lang="en-GB" dirty="0"/>
          </a:p>
          <a:p>
            <a:endParaRPr lang="en-GB" dirty="0"/>
          </a:p>
        </p:txBody>
      </p:sp>
      <p:pic>
        <p:nvPicPr>
          <p:cNvPr id="5" name="Picture 4" descr="A close up of text on a white background&#10;&#10;Description automatically generated">
            <a:extLst>
              <a:ext uri="{FF2B5EF4-FFF2-40B4-BE49-F238E27FC236}">
                <a16:creationId xmlns="" xmlns:a16="http://schemas.microsoft.com/office/drawing/2014/main" id="{23792561-54E6-43B7-922A-BEE7C6952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9278" y="1825625"/>
            <a:ext cx="1579831" cy="1579831"/>
          </a:xfrm>
          <a:prstGeom prst="rect">
            <a:avLst/>
          </a:prstGeom>
        </p:spPr>
      </p:pic>
      <p:pic>
        <p:nvPicPr>
          <p:cNvPr id="7" name="Picture 6" descr="A close up of a logo&#10;&#10;Description automatically generated">
            <a:extLst>
              <a:ext uri="{FF2B5EF4-FFF2-40B4-BE49-F238E27FC236}">
                <a16:creationId xmlns="" xmlns:a16="http://schemas.microsoft.com/office/drawing/2014/main" id="{EA523591-1693-49D3-A910-3EFFBBC4C8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84192" y="3315214"/>
            <a:ext cx="1259062" cy="1177657"/>
          </a:xfrm>
          <a:prstGeom prst="rect">
            <a:avLst/>
          </a:prstGeom>
        </p:spPr>
      </p:pic>
      <p:pic>
        <p:nvPicPr>
          <p:cNvPr id="9" name="Picture 8" descr="A picture containing food&#10;&#10;Description automatically generated">
            <a:extLst>
              <a:ext uri="{FF2B5EF4-FFF2-40B4-BE49-F238E27FC236}">
                <a16:creationId xmlns="" xmlns:a16="http://schemas.microsoft.com/office/drawing/2014/main" id="{9DEF6343-5081-489D-BC96-164367FA01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60673" y="4720445"/>
            <a:ext cx="1090521" cy="1456518"/>
          </a:xfrm>
          <a:prstGeom prst="rect">
            <a:avLst/>
          </a:prstGeom>
        </p:spPr>
      </p:pic>
      <p:pic>
        <p:nvPicPr>
          <p:cNvPr id="4" name="Audio 3">
            <a:hlinkClick r:id="" action="ppaction://media"/>
            <a:extLst>
              <a:ext uri="{FF2B5EF4-FFF2-40B4-BE49-F238E27FC236}">
                <a16:creationId xmlns="" xmlns:a16="http://schemas.microsoft.com/office/drawing/2014/main" id="{6CE071EF-DD23-450C-BA65-1E546EEAD6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306105334"/>
      </p:ext>
    </p:extLst>
  </p:cSld>
  <p:clrMapOvr>
    <a:masterClrMapping/>
  </p:clrMapOvr>
  <mc:AlternateContent xmlns:mc="http://schemas.openxmlformats.org/markup-compatibility/2006" xmlns:p14="http://schemas.microsoft.com/office/powerpoint/2010/main">
    <mc:Choice Requires="p14">
      <p:transition spd="slow" p14:dur="2000" advTm="26022"/>
    </mc:Choice>
    <mc:Fallback xmlns="">
      <p:transition spd="slow" advTm="2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A805F990C2542429710DA963EE48076" ma:contentTypeVersion="4" ma:contentTypeDescription="Create a new document." ma:contentTypeScope="" ma:versionID="016b05603f85de566218ade1097407d3">
  <xsd:schema xmlns:xsd="http://www.w3.org/2001/XMLSchema" xmlns:xs="http://www.w3.org/2001/XMLSchema" xmlns:p="http://schemas.microsoft.com/office/2006/metadata/properties" xmlns:ns2="b7fe8bfe-e071-45c1-b925-ee3a4c50eca1" targetNamespace="http://schemas.microsoft.com/office/2006/metadata/properties" ma:root="true" ma:fieldsID="36702acb4f86060d94cc5d0cfb2e0587" ns2:_="">
    <xsd:import namespace="b7fe8bfe-e071-45c1-b925-ee3a4c50eca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fe8bfe-e071-45c1-b925-ee3a4c50ec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6DCD5DB-D800-4DBC-86D3-87FD143DF4B4}">
  <ds:schemaRefs>
    <ds:schemaRef ds:uri="http://schemas.microsoft.com/office/infopath/2007/PartnerControls"/>
    <ds:schemaRef ds:uri="b7fe8bfe-e071-45c1-b925-ee3a4c50eca1"/>
    <ds:schemaRef ds:uri="http://purl.org/dc/terms/"/>
    <ds:schemaRef ds:uri="http://purl.org/dc/dcmitype/"/>
    <ds:schemaRef ds:uri="http://schemas.microsoft.com/office/2006/metadata/properties"/>
    <ds:schemaRef ds:uri="http://schemas.microsoft.com/office/2006/documentManagement/types"/>
    <ds:schemaRef ds:uri="http://purl.org/dc/elements/1.1/"/>
    <ds:schemaRef ds:uri="http://www.w3.org/XML/1998/namespace"/>
    <ds:schemaRef ds:uri="http://schemas.openxmlformats.org/package/2006/metadata/core-properties"/>
  </ds:schemaRefs>
</ds:datastoreItem>
</file>

<file path=customXml/itemProps2.xml><?xml version="1.0" encoding="utf-8"?>
<ds:datastoreItem xmlns:ds="http://schemas.openxmlformats.org/officeDocument/2006/customXml" ds:itemID="{FA0D2CD5-66BD-423C-BA3B-2EC63201BE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fe8bfe-e071-45c1-b925-ee3a4c50ec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7E8AB0-F814-415A-95A6-C5CA4A11D62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614</TotalTime>
  <Words>1038</Words>
  <Application>Microsoft Office PowerPoint</Application>
  <PresentationFormat>Custom</PresentationFormat>
  <Paragraphs>120</Paragraphs>
  <Slides>19</Slides>
  <Notes>0</Notes>
  <HiddenSlides>0</HiddenSlides>
  <MMClips>19</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A presentation to parents and carers:</vt:lpstr>
      <vt:lpstr>What is the alphabet?</vt:lpstr>
      <vt:lpstr>Why do we teach alphabet skills?</vt:lpstr>
      <vt:lpstr>Why do we teach alphabet skills?</vt:lpstr>
      <vt:lpstr>Why do we teach the alphabet in an arc?</vt:lpstr>
      <vt:lpstr>Making the alphabet</vt:lpstr>
      <vt:lpstr>Alphabet visuals</vt:lpstr>
      <vt:lpstr>Other ways to make the alphabet</vt:lpstr>
      <vt:lpstr>Commercial alphabet resources </vt:lpstr>
      <vt:lpstr>How to create your alphabet arc</vt:lpstr>
      <vt:lpstr>How to create your alphabet arc…</vt:lpstr>
      <vt:lpstr>What to do next?</vt:lpstr>
      <vt:lpstr>Helping your child to use a multi-sensory approach when learning the alphabet.</vt:lpstr>
      <vt:lpstr>Alphabet activities</vt:lpstr>
      <vt:lpstr>More alphabet activities</vt:lpstr>
      <vt:lpstr>Alphabet games…</vt:lpstr>
      <vt:lpstr>More activities and ideas…</vt:lpstr>
      <vt:lpstr>Useful Websites </vt:lpstr>
      <vt:lpstr>Beyond the arc – what next?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presentation to parents and carers:</dc:title>
  <dc:creator>Sian Connell</dc:creator>
  <cp:lastModifiedBy>Miss Miles</cp:lastModifiedBy>
  <cp:revision>61</cp:revision>
  <dcterms:created xsi:type="dcterms:W3CDTF">2020-05-25T20:37:16Z</dcterms:created>
  <dcterms:modified xsi:type="dcterms:W3CDTF">2020-06-30T14:39:00Z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0x010100DA805F990C2542429710DA963EE48076</vt:lpwstr>
  </property>
  <property fmtid="{D5CDD505-2E9C-101B-9397-08002B2CF9AE}" pid="3" name="_SourceUrl">
    <vt:lpwstr/>
  </property>
  <property fmtid="{D5CDD505-2E9C-101B-9397-08002B2CF9AE}" pid="4" name="_SharedFileIndex">
    <vt:lpwstr/>
  </property>
  <property fmtid="{D5CDD505-2E9C-101B-9397-08002B2CF9AE}" pid="5" name="ComplianceAssetId">
    <vt:lpwstr/>
  </property>
</Properties>
</file>